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4" r:id="rId2"/>
    <p:sldId id="416" r:id="rId3"/>
    <p:sldId id="425" r:id="rId4"/>
    <p:sldId id="419" r:id="rId5"/>
    <p:sldId id="415" r:id="rId6"/>
    <p:sldId id="342" r:id="rId7"/>
    <p:sldId id="440" r:id="rId8"/>
    <p:sldId id="424" r:id="rId9"/>
    <p:sldId id="427" r:id="rId10"/>
    <p:sldId id="319" r:id="rId11"/>
    <p:sldId id="439" r:id="rId12"/>
    <p:sldId id="451" r:id="rId13"/>
    <p:sldId id="382" r:id="rId14"/>
    <p:sldId id="405" r:id="rId15"/>
    <p:sldId id="407" r:id="rId16"/>
    <p:sldId id="406" r:id="rId17"/>
    <p:sldId id="442" r:id="rId18"/>
    <p:sldId id="443" r:id="rId19"/>
    <p:sldId id="441" r:id="rId20"/>
    <p:sldId id="360" r:id="rId21"/>
    <p:sldId id="378" r:id="rId22"/>
    <p:sldId id="418" r:id="rId23"/>
    <p:sldId id="429" r:id="rId24"/>
    <p:sldId id="417" r:id="rId25"/>
    <p:sldId id="428" r:id="rId26"/>
    <p:sldId id="310" r:id="rId27"/>
    <p:sldId id="446" r:id="rId28"/>
    <p:sldId id="448" r:id="rId29"/>
    <p:sldId id="431" r:id="rId30"/>
    <p:sldId id="450" r:id="rId31"/>
    <p:sldId id="447" r:id="rId32"/>
    <p:sldId id="445" r:id="rId33"/>
    <p:sldId id="449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FF99"/>
    <a:srgbClr val="FFFFCC"/>
    <a:srgbClr val="990000"/>
    <a:srgbClr val="99FFCC"/>
    <a:srgbClr val="3123E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99" autoAdjust="0"/>
  </p:normalViewPr>
  <p:slideViewPr>
    <p:cSldViewPr>
      <p:cViewPr varScale="1">
        <p:scale>
          <a:sx n="97" d="100"/>
          <a:sy n="97" d="100"/>
        </p:scale>
        <p:origin x="2004" y="78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C15EBB-16F8-4F4F-880A-3AB06AABDF95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A2385-1137-42EA-928E-C8E71A5AFC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34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CD31B5-97BA-4C18-8297-9E7E3AD6C6F5}" type="slidenum">
              <a:rPr 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3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86A519-5CDB-4455-993C-9B894EFC5C96}" type="slidenum">
              <a:rPr 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80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86A519-5CDB-4455-993C-9B894EFC5C96}" type="slidenum">
              <a:rPr lang="ru-RU">
                <a:latin typeface="Calibri" panose="020F0502020204030204" pitchFamily="34" charset="0"/>
              </a:rPr>
              <a:pPr eaLnBrk="1" hangingPunct="1"/>
              <a:t>11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67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86A519-5CDB-4455-993C-9B894EFC5C96}" type="slidenum">
              <a:rPr lang="ru-RU">
                <a:latin typeface="Calibri" panose="020F0502020204030204" pitchFamily="34" charset="0"/>
              </a:rPr>
              <a:pPr eaLnBrk="1" hangingPunct="1"/>
              <a:t>12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4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D78195-80AF-461A-BC96-ADE72FC86533}" type="slidenum">
              <a:rPr 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78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14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44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15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48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91AACA-7C7D-46A0-86AF-998A8F63556F}" type="slidenum">
              <a:rPr lang="ru-RU">
                <a:latin typeface="Calibri" panose="020F0502020204030204" pitchFamily="34" charset="0"/>
              </a:rPr>
              <a:pPr eaLnBrk="1" hangingPunct="1"/>
              <a:t>16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18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91AACA-7C7D-46A0-86AF-998A8F63556F}" type="slidenum">
              <a:rPr lang="ru-RU">
                <a:latin typeface="Calibri" panose="020F0502020204030204" pitchFamily="34" charset="0"/>
              </a:rPr>
              <a:pPr eaLnBrk="1" hangingPunct="1"/>
              <a:t>17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62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91AACA-7C7D-46A0-86AF-998A8F63556F}" type="slidenum">
              <a:rPr lang="ru-RU">
                <a:latin typeface="Calibri" panose="020F0502020204030204" pitchFamily="34" charset="0"/>
              </a:rPr>
              <a:pPr eaLnBrk="1" hangingPunct="1"/>
              <a:t>18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90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19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6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44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20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86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21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86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33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86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71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25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24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6A8B97-DE91-4A63-9808-8C74A4D30143}" type="slidenum">
              <a:rPr lang="ru-RU">
                <a:latin typeface="Calibri" panose="020F0502020204030204" pitchFamily="34" charset="0"/>
              </a:rPr>
              <a:pPr eaLnBrk="1" hangingPunct="1"/>
              <a:t>26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9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76237-B647-4C5C-8237-CA436BAC4A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6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4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46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86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8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4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E313B9-F6A5-4E6C-93E9-CCF5FDAE5590}" type="slidenum">
              <a:rPr 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7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66F9-3BD4-4061-A2C0-5F2E9294DECC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B0150-FB99-47B7-A11E-F1EE412D2B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15CB-CDA3-4781-A754-7E69878323CF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3F71F-7530-401C-B4A8-9ADD7FAC6E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D397-2CC6-4BBF-9F62-499486B05938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B5650-A77F-4B00-AE4C-7385BCFE9E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9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5948-AAE3-433C-B07F-7CADCBB23A80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73A7A-D38D-43D4-B3C1-3F3EE97D26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65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0DDC-E518-4BEA-87A9-AE60C70FCEB1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FA21A-09B8-4529-B4AC-FA3C560B01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0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B080-7912-4D32-A467-489992128CCC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AAD1A-743F-4DAF-8A28-B76D772E14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5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9A73F-C70F-4477-BBE6-2D78BA67B6C6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F4413-E64A-48AE-A7EF-2C66F59817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B081-F05E-4F0B-BE49-5DDFD8A0B08F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56B1-C2AB-4E38-916F-07C0D67B07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7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17528-15C8-43C5-9595-7B7EEBE615CB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386EF-E0DE-4F5B-A7D4-A03C88E4E1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3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3D30-2F39-4A4E-B806-0362CB9E805B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1C0EE-5486-4CE6-80E1-5529E33357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0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DCED-6459-40E6-A25A-7FB3C69BE67B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524A4-9B03-4186-AB4D-A38C6455BE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900621-F651-4F62-B963-B7CD5C6081A3}" type="datetimeFigureOut">
              <a:rPr lang="ru-RU"/>
              <a:pPr>
                <a:defRPr/>
              </a:pPr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B494A03-185C-455B-AA09-3DECBB5DEA9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357166"/>
            <a:ext cx="639515" cy="639515"/>
          </a:xfrm>
          <a:prstGeom prst="rect">
            <a:avLst/>
          </a:prstGeom>
        </p:spPr>
      </p:pic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2786050" y="714356"/>
            <a:ext cx="3830480" cy="4788377"/>
          </a:xfrm>
          <a:custGeom>
            <a:avLst/>
            <a:gdLst/>
            <a:ahLst/>
            <a:cxnLst>
              <a:cxn ang="0">
                <a:pos x="690" y="9"/>
              </a:cxn>
              <a:cxn ang="0">
                <a:pos x="1107" y="227"/>
              </a:cxn>
              <a:cxn ang="0">
                <a:pos x="1207" y="627"/>
              </a:cxn>
              <a:cxn ang="0">
                <a:pos x="1234" y="891"/>
              </a:cxn>
              <a:cxn ang="0">
                <a:pos x="1225" y="1336"/>
              </a:cxn>
              <a:cxn ang="0">
                <a:pos x="1516" y="1600"/>
              </a:cxn>
              <a:cxn ang="0">
                <a:pos x="1806" y="1827"/>
              </a:cxn>
              <a:cxn ang="0">
                <a:pos x="1978" y="1909"/>
              </a:cxn>
              <a:cxn ang="0">
                <a:pos x="1951" y="1518"/>
              </a:cxn>
              <a:cxn ang="0">
                <a:pos x="2115" y="1363"/>
              </a:cxn>
              <a:cxn ang="0">
                <a:pos x="2559" y="1100"/>
              </a:cxn>
              <a:cxn ang="0">
                <a:pos x="2886" y="1181"/>
              </a:cxn>
              <a:cxn ang="0">
                <a:pos x="3113" y="745"/>
              </a:cxn>
              <a:cxn ang="0">
                <a:pos x="3676" y="900"/>
              </a:cxn>
              <a:cxn ang="0">
                <a:pos x="4030" y="1181"/>
              </a:cxn>
              <a:cxn ang="0">
                <a:pos x="3884" y="1500"/>
              </a:cxn>
              <a:cxn ang="0">
                <a:pos x="3930" y="1990"/>
              </a:cxn>
              <a:cxn ang="0">
                <a:pos x="4211" y="2099"/>
              </a:cxn>
              <a:cxn ang="0">
                <a:pos x="4229" y="2436"/>
              </a:cxn>
              <a:cxn ang="0">
                <a:pos x="4066" y="2736"/>
              </a:cxn>
              <a:cxn ang="0">
                <a:pos x="3812" y="2763"/>
              </a:cxn>
              <a:cxn ang="0">
                <a:pos x="3694" y="2717"/>
              </a:cxn>
              <a:cxn ang="0">
                <a:pos x="3340" y="2781"/>
              </a:cxn>
              <a:cxn ang="0">
                <a:pos x="3031" y="2908"/>
              </a:cxn>
              <a:cxn ang="0">
                <a:pos x="3122" y="3235"/>
              </a:cxn>
              <a:cxn ang="0">
                <a:pos x="3167" y="3508"/>
              </a:cxn>
              <a:cxn ang="0">
                <a:pos x="3022" y="3763"/>
              </a:cxn>
              <a:cxn ang="0">
                <a:pos x="2732" y="3872"/>
              </a:cxn>
              <a:cxn ang="0">
                <a:pos x="2759" y="4244"/>
              </a:cxn>
              <a:cxn ang="0">
                <a:pos x="2868" y="4335"/>
              </a:cxn>
              <a:cxn ang="0">
                <a:pos x="2813" y="4653"/>
              </a:cxn>
              <a:cxn ang="0">
                <a:pos x="2741" y="4917"/>
              </a:cxn>
              <a:cxn ang="0">
                <a:pos x="2886" y="5144"/>
              </a:cxn>
              <a:cxn ang="0">
                <a:pos x="2668" y="5208"/>
              </a:cxn>
              <a:cxn ang="0">
                <a:pos x="2559" y="4935"/>
              </a:cxn>
              <a:cxn ang="0">
                <a:pos x="2387" y="4890"/>
              </a:cxn>
              <a:cxn ang="0">
                <a:pos x="2169" y="4681"/>
              </a:cxn>
              <a:cxn ang="0">
                <a:pos x="1933" y="4408"/>
              </a:cxn>
              <a:cxn ang="0">
                <a:pos x="1697" y="4290"/>
              </a:cxn>
              <a:cxn ang="0">
                <a:pos x="1507" y="4099"/>
              </a:cxn>
              <a:cxn ang="0">
                <a:pos x="1470" y="4144"/>
              </a:cxn>
              <a:cxn ang="0">
                <a:pos x="1144" y="4153"/>
              </a:cxn>
              <a:cxn ang="0">
                <a:pos x="853" y="4281"/>
              </a:cxn>
              <a:cxn ang="0">
                <a:pos x="536" y="4435"/>
              </a:cxn>
              <a:cxn ang="0">
                <a:pos x="363" y="4335"/>
              </a:cxn>
              <a:cxn ang="0">
                <a:pos x="154" y="4144"/>
              </a:cxn>
              <a:cxn ang="0">
                <a:pos x="218" y="4035"/>
              </a:cxn>
              <a:cxn ang="0">
                <a:pos x="399" y="3708"/>
              </a:cxn>
              <a:cxn ang="0">
                <a:pos x="644" y="3617"/>
              </a:cxn>
              <a:cxn ang="0">
                <a:pos x="681" y="3263"/>
              </a:cxn>
              <a:cxn ang="0">
                <a:pos x="336" y="3226"/>
              </a:cxn>
              <a:cxn ang="0">
                <a:pos x="27" y="3045"/>
              </a:cxn>
              <a:cxn ang="0">
                <a:pos x="136" y="2745"/>
              </a:cxn>
              <a:cxn ang="0">
                <a:pos x="363" y="2599"/>
              </a:cxn>
              <a:cxn ang="0">
                <a:pos x="672" y="2290"/>
              </a:cxn>
              <a:cxn ang="0">
                <a:pos x="436" y="1672"/>
              </a:cxn>
              <a:cxn ang="0">
                <a:pos x="408" y="1363"/>
              </a:cxn>
              <a:cxn ang="0">
                <a:pos x="427" y="1018"/>
              </a:cxn>
              <a:cxn ang="0">
                <a:pos x="209" y="1018"/>
              </a:cxn>
              <a:cxn ang="0">
                <a:pos x="91" y="836"/>
              </a:cxn>
              <a:cxn ang="0">
                <a:pos x="354" y="663"/>
              </a:cxn>
              <a:cxn ang="0">
                <a:pos x="472" y="291"/>
              </a:cxn>
            </a:cxnLst>
            <a:rect l="0" t="0" r="r" b="b"/>
            <a:pathLst>
              <a:path w="4247" h="5262">
                <a:moveTo>
                  <a:pt x="472" y="273"/>
                </a:moveTo>
                <a:lnTo>
                  <a:pt x="481" y="254"/>
                </a:lnTo>
                <a:lnTo>
                  <a:pt x="490" y="154"/>
                </a:lnTo>
                <a:lnTo>
                  <a:pt x="499" y="136"/>
                </a:lnTo>
                <a:lnTo>
                  <a:pt x="517" y="91"/>
                </a:lnTo>
                <a:lnTo>
                  <a:pt x="526" y="64"/>
                </a:lnTo>
                <a:lnTo>
                  <a:pt x="545" y="45"/>
                </a:lnTo>
                <a:lnTo>
                  <a:pt x="572" y="18"/>
                </a:lnTo>
                <a:lnTo>
                  <a:pt x="599" y="0"/>
                </a:lnTo>
                <a:lnTo>
                  <a:pt x="644" y="9"/>
                </a:lnTo>
                <a:lnTo>
                  <a:pt x="690" y="9"/>
                </a:lnTo>
                <a:lnTo>
                  <a:pt x="744" y="9"/>
                </a:lnTo>
                <a:lnTo>
                  <a:pt x="808" y="18"/>
                </a:lnTo>
                <a:lnTo>
                  <a:pt x="853" y="36"/>
                </a:lnTo>
                <a:lnTo>
                  <a:pt x="899" y="73"/>
                </a:lnTo>
                <a:lnTo>
                  <a:pt x="917" y="91"/>
                </a:lnTo>
                <a:lnTo>
                  <a:pt x="935" y="127"/>
                </a:lnTo>
                <a:lnTo>
                  <a:pt x="962" y="164"/>
                </a:lnTo>
                <a:lnTo>
                  <a:pt x="989" y="191"/>
                </a:lnTo>
                <a:lnTo>
                  <a:pt x="1017" y="209"/>
                </a:lnTo>
                <a:lnTo>
                  <a:pt x="1053" y="200"/>
                </a:lnTo>
                <a:lnTo>
                  <a:pt x="1107" y="227"/>
                </a:lnTo>
                <a:lnTo>
                  <a:pt x="1171" y="236"/>
                </a:lnTo>
                <a:lnTo>
                  <a:pt x="1198" y="345"/>
                </a:lnTo>
                <a:lnTo>
                  <a:pt x="1207" y="391"/>
                </a:lnTo>
                <a:lnTo>
                  <a:pt x="1216" y="427"/>
                </a:lnTo>
                <a:lnTo>
                  <a:pt x="1225" y="463"/>
                </a:lnTo>
                <a:lnTo>
                  <a:pt x="1234" y="491"/>
                </a:lnTo>
                <a:lnTo>
                  <a:pt x="1225" y="536"/>
                </a:lnTo>
                <a:lnTo>
                  <a:pt x="1216" y="545"/>
                </a:lnTo>
                <a:lnTo>
                  <a:pt x="1216" y="563"/>
                </a:lnTo>
                <a:lnTo>
                  <a:pt x="1207" y="600"/>
                </a:lnTo>
                <a:lnTo>
                  <a:pt x="1207" y="627"/>
                </a:lnTo>
                <a:lnTo>
                  <a:pt x="1216" y="663"/>
                </a:lnTo>
                <a:lnTo>
                  <a:pt x="1243" y="682"/>
                </a:lnTo>
                <a:lnTo>
                  <a:pt x="1289" y="682"/>
                </a:lnTo>
                <a:lnTo>
                  <a:pt x="1316" y="709"/>
                </a:lnTo>
                <a:lnTo>
                  <a:pt x="1334" y="736"/>
                </a:lnTo>
                <a:lnTo>
                  <a:pt x="1334" y="745"/>
                </a:lnTo>
                <a:lnTo>
                  <a:pt x="1334" y="763"/>
                </a:lnTo>
                <a:lnTo>
                  <a:pt x="1316" y="800"/>
                </a:lnTo>
                <a:lnTo>
                  <a:pt x="1289" y="818"/>
                </a:lnTo>
                <a:lnTo>
                  <a:pt x="1262" y="854"/>
                </a:lnTo>
                <a:lnTo>
                  <a:pt x="1234" y="891"/>
                </a:lnTo>
                <a:lnTo>
                  <a:pt x="1234" y="891"/>
                </a:lnTo>
                <a:lnTo>
                  <a:pt x="1207" y="936"/>
                </a:lnTo>
                <a:lnTo>
                  <a:pt x="1180" y="981"/>
                </a:lnTo>
                <a:lnTo>
                  <a:pt x="1180" y="1036"/>
                </a:lnTo>
                <a:lnTo>
                  <a:pt x="1171" y="1072"/>
                </a:lnTo>
                <a:lnTo>
                  <a:pt x="1180" y="1100"/>
                </a:lnTo>
                <a:lnTo>
                  <a:pt x="1198" y="1127"/>
                </a:lnTo>
                <a:lnTo>
                  <a:pt x="1216" y="1154"/>
                </a:lnTo>
                <a:lnTo>
                  <a:pt x="1216" y="1200"/>
                </a:lnTo>
                <a:lnTo>
                  <a:pt x="1225" y="1263"/>
                </a:lnTo>
                <a:lnTo>
                  <a:pt x="1225" y="1336"/>
                </a:lnTo>
                <a:lnTo>
                  <a:pt x="1225" y="1390"/>
                </a:lnTo>
                <a:lnTo>
                  <a:pt x="1243" y="1409"/>
                </a:lnTo>
                <a:lnTo>
                  <a:pt x="1271" y="1436"/>
                </a:lnTo>
                <a:lnTo>
                  <a:pt x="1316" y="1454"/>
                </a:lnTo>
                <a:lnTo>
                  <a:pt x="1361" y="1463"/>
                </a:lnTo>
                <a:lnTo>
                  <a:pt x="1416" y="1481"/>
                </a:lnTo>
                <a:lnTo>
                  <a:pt x="1461" y="1500"/>
                </a:lnTo>
                <a:lnTo>
                  <a:pt x="1488" y="1509"/>
                </a:lnTo>
                <a:lnTo>
                  <a:pt x="1525" y="1545"/>
                </a:lnTo>
                <a:lnTo>
                  <a:pt x="1525" y="1563"/>
                </a:lnTo>
                <a:lnTo>
                  <a:pt x="1516" y="1600"/>
                </a:lnTo>
                <a:lnTo>
                  <a:pt x="1516" y="1636"/>
                </a:lnTo>
                <a:lnTo>
                  <a:pt x="1516" y="1672"/>
                </a:lnTo>
                <a:lnTo>
                  <a:pt x="1516" y="1681"/>
                </a:lnTo>
                <a:lnTo>
                  <a:pt x="1543" y="1690"/>
                </a:lnTo>
                <a:lnTo>
                  <a:pt x="1579" y="1699"/>
                </a:lnTo>
                <a:lnTo>
                  <a:pt x="1606" y="1709"/>
                </a:lnTo>
                <a:lnTo>
                  <a:pt x="1643" y="1736"/>
                </a:lnTo>
                <a:lnTo>
                  <a:pt x="1697" y="1754"/>
                </a:lnTo>
                <a:lnTo>
                  <a:pt x="1743" y="1781"/>
                </a:lnTo>
                <a:lnTo>
                  <a:pt x="1779" y="1790"/>
                </a:lnTo>
                <a:lnTo>
                  <a:pt x="1806" y="1827"/>
                </a:lnTo>
                <a:lnTo>
                  <a:pt x="1797" y="1881"/>
                </a:lnTo>
                <a:lnTo>
                  <a:pt x="1806" y="1909"/>
                </a:lnTo>
                <a:lnTo>
                  <a:pt x="1797" y="1936"/>
                </a:lnTo>
                <a:lnTo>
                  <a:pt x="1806" y="1954"/>
                </a:lnTo>
                <a:lnTo>
                  <a:pt x="1833" y="1972"/>
                </a:lnTo>
                <a:lnTo>
                  <a:pt x="1861" y="1990"/>
                </a:lnTo>
                <a:lnTo>
                  <a:pt x="1897" y="1981"/>
                </a:lnTo>
                <a:lnTo>
                  <a:pt x="1915" y="1972"/>
                </a:lnTo>
                <a:lnTo>
                  <a:pt x="1942" y="1963"/>
                </a:lnTo>
                <a:lnTo>
                  <a:pt x="1960" y="1954"/>
                </a:lnTo>
                <a:lnTo>
                  <a:pt x="1978" y="1909"/>
                </a:lnTo>
                <a:lnTo>
                  <a:pt x="1988" y="1872"/>
                </a:lnTo>
                <a:lnTo>
                  <a:pt x="1997" y="1827"/>
                </a:lnTo>
                <a:lnTo>
                  <a:pt x="1969" y="1809"/>
                </a:lnTo>
                <a:lnTo>
                  <a:pt x="1960" y="1772"/>
                </a:lnTo>
                <a:lnTo>
                  <a:pt x="1951" y="1736"/>
                </a:lnTo>
                <a:lnTo>
                  <a:pt x="1942" y="1709"/>
                </a:lnTo>
                <a:lnTo>
                  <a:pt x="1933" y="1672"/>
                </a:lnTo>
                <a:lnTo>
                  <a:pt x="1933" y="1618"/>
                </a:lnTo>
                <a:lnTo>
                  <a:pt x="1942" y="1590"/>
                </a:lnTo>
                <a:lnTo>
                  <a:pt x="1942" y="1554"/>
                </a:lnTo>
                <a:lnTo>
                  <a:pt x="1951" y="1518"/>
                </a:lnTo>
                <a:lnTo>
                  <a:pt x="1951" y="1509"/>
                </a:lnTo>
                <a:lnTo>
                  <a:pt x="1997" y="1500"/>
                </a:lnTo>
                <a:lnTo>
                  <a:pt x="2033" y="1500"/>
                </a:lnTo>
                <a:lnTo>
                  <a:pt x="2051" y="1490"/>
                </a:lnTo>
                <a:lnTo>
                  <a:pt x="2060" y="1472"/>
                </a:lnTo>
                <a:lnTo>
                  <a:pt x="2051" y="1445"/>
                </a:lnTo>
                <a:lnTo>
                  <a:pt x="2042" y="1418"/>
                </a:lnTo>
                <a:lnTo>
                  <a:pt x="2042" y="1390"/>
                </a:lnTo>
                <a:lnTo>
                  <a:pt x="2060" y="1372"/>
                </a:lnTo>
                <a:lnTo>
                  <a:pt x="2096" y="1363"/>
                </a:lnTo>
                <a:lnTo>
                  <a:pt x="2115" y="1363"/>
                </a:lnTo>
                <a:lnTo>
                  <a:pt x="2151" y="1354"/>
                </a:lnTo>
                <a:lnTo>
                  <a:pt x="2187" y="1318"/>
                </a:lnTo>
                <a:lnTo>
                  <a:pt x="2224" y="1309"/>
                </a:lnTo>
                <a:lnTo>
                  <a:pt x="2287" y="1281"/>
                </a:lnTo>
                <a:lnTo>
                  <a:pt x="2342" y="1272"/>
                </a:lnTo>
                <a:lnTo>
                  <a:pt x="2387" y="1263"/>
                </a:lnTo>
                <a:lnTo>
                  <a:pt x="2414" y="1254"/>
                </a:lnTo>
                <a:lnTo>
                  <a:pt x="2450" y="1236"/>
                </a:lnTo>
                <a:lnTo>
                  <a:pt x="2487" y="1191"/>
                </a:lnTo>
                <a:lnTo>
                  <a:pt x="2532" y="1136"/>
                </a:lnTo>
                <a:lnTo>
                  <a:pt x="2559" y="1100"/>
                </a:lnTo>
                <a:lnTo>
                  <a:pt x="2587" y="1081"/>
                </a:lnTo>
                <a:lnTo>
                  <a:pt x="2641" y="1054"/>
                </a:lnTo>
                <a:lnTo>
                  <a:pt x="2695" y="1045"/>
                </a:lnTo>
                <a:lnTo>
                  <a:pt x="2741" y="1063"/>
                </a:lnTo>
                <a:lnTo>
                  <a:pt x="2777" y="1091"/>
                </a:lnTo>
                <a:lnTo>
                  <a:pt x="2777" y="1109"/>
                </a:lnTo>
                <a:lnTo>
                  <a:pt x="2795" y="1136"/>
                </a:lnTo>
                <a:lnTo>
                  <a:pt x="2813" y="1163"/>
                </a:lnTo>
                <a:lnTo>
                  <a:pt x="2822" y="1181"/>
                </a:lnTo>
                <a:lnTo>
                  <a:pt x="2859" y="1200"/>
                </a:lnTo>
                <a:lnTo>
                  <a:pt x="2886" y="1181"/>
                </a:lnTo>
                <a:lnTo>
                  <a:pt x="2950" y="1072"/>
                </a:lnTo>
                <a:lnTo>
                  <a:pt x="2968" y="1036"/>
                </a:lnTo>
                <a:lnTo>
                  <a:pt x="2986" y="1009"/>
                </a:lnTo>
                <a:lnTo>
                  <a:pt x="3004" y="972"/>
                </a:lnTo>
                <a:lnTo>
                  <a:pt x="3013" y="927"/>
                </a:lnTo>
                <a:lnTo>
                  <a:pt x="3022" y="891"/>
                </a:lnTo>
                <a:lnTo>
                  <a:pt x="3049" y="845"/>
                </a:lnTo>
                <a:lnTo>
                  <a:pt x="3058" y="818"/>
                </a:lnTo>
                <a:lnTo>
                  <a:pt x="3077" y="791"/>
                </a:lnTo>
                <a:lnTo>
                  <a:pt x="3095" y="763"/>
                </a:lnTo>
                <a:lnTo>
                  <a:pt x="3113" y="745"/>
                </a:lnTo>
                <a:lnTo>
                  <a:pt x="3140" y="736"/>
                </a:lnTo>
                <a:lnTo>
                  <a:pt x="3176" y="736"/>
                </a:lnTo>
                <a:lnTo>
                  <a:pt x="3231" y="782"/>
                </a:lnTo>
                <a:lnTo>
                  <a:pt x="3249" y="809"/>
                </a:lnTo>
                <a:lnTo>
                  <a:pt x="3285" y="818"/>
                </a:lnTo>
                <a:lnTo>
                  <a:pt x="3322" y="845"/>
                </a:lnTo>
                <a:lnTo>
                  <a:pt x="3349" y="854"/>
                </a:lnTo>
                <a:lnTo>
                  <a:pt x="3412" y="872"/>
                </a:lnTo>
                <a:lnTo>
                  <a:pt x="3476" y="882"/>
                </a:lnTo>
                <a:lnTo>
                  <a:pt x="3558" y="891"/>
                </a:lnTo>
                <a:lnTo>
                  <a:pt x="3676" y="900"/>
                </a:lnTo>
                <a:lnTo>
                  <a:pt x="3784" y="891"/>
                </a:lnTo>
                <a:lnTo>
                  <a:pt x="3821" y="872"/>
                </a:lnTo>
                <a:lnTo>
                  <a:pt x="3857" y="845"/>
                </a:lnTo>
                <a:lnTo>
                  <a:pt x="3893" y="836"/>
                </a:lnTo>
                <a:lnTo>
                  <a:pt x="3930" y="854"/>
                </a:lnTo>
                <a:lnTo>
                  <a:pt x="3948" y="872"/>
                </a:lnTo>
                <a:lnTo>
                  <a:pt x="3984" y="909"/>
                </a:lnTo>
                <a:lnTo>
                  <a:pt x="4002" y="963"/>
                </a:lnTo>
                <a:lnTo>
                  <a:pt x="4039" y="1018"/>
                </a:lnTo>
                <a:lnTo>
                  <a:pt x="4039" y="1091"/>
                </a:lnTo>
                <a:lnTo>
                  <a:pt x="4030" y="1181"/>
                </a:lnTo>
                <a:lnTo>
                  <a:pt x="4030" y="1254"/>
                </a:lnTo>
                <a:lnTo>
                  <a:pt x="4020" y="1327"/>
                </a:lnTo>
                <a:lnTo>
                  <a:pt x="3993" y="1372"/>
                </a:lnTo>
                <a:lnTo>
                  <a:pt x="3966" y="1372"/>
                </a:lnTo>
                <a:lnTo>
                  <a:pt x="3948" y="1372"/>
                </a:lnTo>
                <a:lnTo>
                  <a:pt x="3921" y="1381"/>
                </a:lnTo>
                <a:lnTo>
                  <a:pt x="3912" y="1390"/>
                </a:lnTo>
                <a:lnTo>
                  <a:pt x="3893" y="1400"/>
                </a:lnTo>
                <a:lnTo>
                  <a:pt x="3893" y="1436"/>
                </a:lnTo>
                <a:lnTo>
                  <a:pt x="3893" y="1454"/>
                </a:lnTo>
                <a:lnTo>
                  <a:pt x="3884" y="1500"/>
                </a:lnTo>
                <a:lnTo>
                  <a:pt x="3884" y="1563"/>
                </a:lnTo>
                <a:lnTo>
                  <a:pt x="3857" y="1609"/>
                </a:lnTo>
                <a:lnTo>
                  <a:pt x="3830" y="1663"/>
                </a:lnTo>
                <a:lnTo>
                  <a:pt x="3794" y="1718"/>
                </a:lnTo>
                <a:lnTo>
                  <a:pt x="3775" y="1772"/>
                </a:lnTo>
                <a:lnTo>
                  <a:pt x="3775" y="1818"/>
                </a:lnTo>
                <a:lnTo>
                  <a:pt x="3803" y="1863"/>
                </a:lnTo>
                <a:lnTo>
                  <a:pt x="3839" y="1899"/>
                </a:lnTo>
                <a:lnTo>
                  <a:pt x="3866" y="1927"/>
                </a:lnTo>
                <a:lnTo>
                  <a:pt x="3912" y="1972"/>
                </a:lnTo>
                <a:lnTo>
                  <a:pt x="3930" y="1990"/>
                </a:lnTo>
                <a:lnTo>
                  <a:pt x="3966" y="2009"/>
                </a:lnTo>
                <a:lnTo>
                  <a:pt x="4011" y="2009"/>
                </a:lnTo>
                <a:lnTo>
                  <a:pt x="4057" y="1999"/>
                </a:lnTo>
                <a:lnTo>
                  <a:pt x="4084" y="1999"/>
                </a:lnTo>
                <a:lnTo>
                  <a:pt x="4120" y="1990"/>
                </a:lnTo>
                <a:lnTo>
                  <a:pt x="4138" y="1972"/>
                </a:lnTo>
                <a:lnTo>
                  <a:pt x="4147" y="1990"/>
                </a:lnTo>
                <a:lnTo>
                  <a:pt x="4184" y="1999"/>
                </a:lnTo>
                <a:lnTo>
                  <a:pt x="4202" y="2045"/>
                </a:lnTo>
                <a:lnTo>
                  <a:pt x="4211" y="2081"/>
                </a:lnTo>
                <a:lnTo>
                  <a:pt x="4211" y="2099"/>
                </a:lnTo>
                <a:lnTo>
                  <a:pt x="4193" y="2127"/>
                </a:lnTo>
                <a:lnTo>
                  <a:pt x="4175" y="2154"/>
                </a:lnTo>
                <a:lnTo>
                  <a:pt x="4157" y="2172"/>
                </a:lnTo>
                <a:lnTo>
                  <a:pt x="4147" y="2199"/>
                </a:lnTo>
                <a:lnTo>
                  <a:pt x="4147" y="2208"/>
                </a:lnTo>
                <a:lnTo>
                  <a:pt x="4157" y="2245"/>
                </a:lnTo>
                <a:lnTo>
                  <a:pt x="4166" y="2263"/>
                </a:lnTo>
                <a:lnTo>
                  <a:pt x="4184" y="2299"/>
                </a:lnTo>
                <a:lnTo>
                  <a:pt x="4211" y="2345"/>
                </a:lnTo>
                <a:lnTo>
                  <a:pt x="4247" y="2381"/>
                </a:lnTo>
                <a:lnTo>
                  <a:pt x="4229" y="2436"/>
                </a:lnTo>
                <a:lnTo>
                  <a:pt x="4193" y="2454"/>
                </a:lnTo>
                <a:lnTo>
                  <a:pt x="4157" y="2463"/>
                </a:lnTo>
                <a:lnTo>
                  <a:pt x="4129" y="2499"/>
                </a:lnTo>
                <a:lnTo>
                  <a:pt x="4111" y="2536"/>
                </a:lnTo>
                <a:lnTo>
                  <a:pt x="4102" y="2572"/>
                </a:lnTo>
                <a:lnTo>
                  <a:pt x="4111" y="2599"/>
                </a:lnTo>
                <a:lnTo>
                  <a:pt x="4120" y="2636"/>
                </a:lnTo>
                <a:lnTo>
                  <a:pt x="4129" y="2690"/>
                </a:lnTo>
                <a:lnTo>
                  <a:pt x="4157" y="2736"/>
                </a:lnTo>
                <a:lnTo>
                  <a:pt x="4102" y="2736"/>
                </a:lnTo>
                <a:lnTo>
                  <a:pt x="4066" y="2736"/>
                </a:lnTo>
                <a:lnTo>
                  <a:pt x="4030" y="2754"/>
                </a:lnTo>
                <a:lnTo>
                  <a:pt x="4002" y="2772"/>
                </a:lnTo>
                <a:lnTo>
                  <a:pt x="3984" y="2808"/>
                </a:lnTo>
                <a:lnTo>
                  <a:pt x="3966" y="2817"/>
                </a:lnTo>
                <a:lnTo>
                  <a:pt x="3948" y="2826"/>
                </a:lnTo>
                <a:lnTo>
                  <a:pt x="3921" y="2826"/>
                </a:lnTo>
                <a:lnTo>
                  <a:pt x="3875" y="2808"/>
                </a:lnTo>
                <a:lnTo>
                  <a:pt x="3857" y="2790"/>
                </a:lnTo>
                <a:lnTo>
                  <a:pt x="3848" y="2772"/>
                </a:lnTo>
                <a:lnTo>
                  <a:pt x="3821" y="2772"/>
                </a:lnTo>
                <a:lnTo>
                  <a:pt x="3812" y="2763"/>
                </a:lnTo>
                <a:lnTo>
                  <a:pt x="3803" y="2736"/>
                </a:lnTo>
                <a:lnTo>
                  <a:pt x="3812" y="2708"/>
                </a:lnTo>
                <a:lnTo>
                  <a:pt x="3812" y="2690"/>
                </a:lnTo>
                <a:lnTo>
                  <a:pt x="3803" y="2654"/>
                </a:lnTo>
                <a:lnTo>
                  <a:pt x="3784" y="2627"/>
                </a:lnTo>
                <a:lnTo>
                  <a:pt x="3775" y="2627"/>
                </a:lnTo>
                <a:lnTo>
                  <a:pt x="3748" y="2645"/>
                </a:lnTo>
                <a:lnTo>
                  <a:pt x="3739" y="2654"/>
                </a:lnTo>
                <a:lnTo>
                  <a:pt x="3730" y="2681"/>
                </a:lnTo>
                <a:lnTo>
                  <a:pt x="3721" y="2699"/>
                </a:lnTo>
                <a:lnTo>
                  <a:pt x="3694" y="2717"/>
                </a:lnTo>
                <a:lnTo>
                  <a:pt x="3676" y="2736"/>
                </a:lnTo>
                <a:lnTo>
                  <a:pt x="3657" y="2772"/>
                </a:lnTo>
                <a:lnTo>
                  <a:pt x="3648" y="2799"/>
                </a:lnTo>
                <a:lnTo>
                  <a:pt x="3621" y="2817"/>
                </a:lnTo>
                <a:lnTo>
                  <a:pt x="3594" y="2826"/>
                </a:lnTo>
                <a:lnTo>
                  <a:pt x="3576" y="2817"/>
                </a:lnTo>
                <a:lnTo>
                  <a:pt x="3539" y="2817"/>
                </a:lnTo>
                <a:lnTo>
                  <a:pt x="3476" y="2817"/>
                </a:lnTo>
                <a:lnTo>
                  <a:pt x="3412" y="2808"/>
                </a:lnTo>
                <a:lnTo>
                  <a:pt x="3376" y="2808"/>
                </a:lnTo>
                <a:lnTo>
                  <a:pt x="3340" y="2781"/>
                </a:lnTo>
                <a:lnTo>
                  <a:pt x="3331" y="2763"/>
                </a:lnTo>
                <a:lnTo>
                  <a:pt x="3294" y="2754"/>
                </a:lnTo>
                <a:lnTo>
                  <a:pt x="3249" y="2745"/>
                </a:lnTo>
                <a:lnTo>
                  <a:pt x="3222" y="2745"/>
                </a:lnTo>
                <a:lnTo>
                  <a:pt x="3167" y="2763"/>
                </a:lnTo>
                <a:lnTo>
                  <a:pt x="3131" y="2781"/>
                </a:lnTo>
                <a:lnTo>
                  <a:pt x="3104" y="2808"/>
                </a:lnTo>
                <a:lnTo>
                  <a:pt x="3068" y="2836"/>
                </a:lnTo>
                <a:lnTo>
                  <a:pt x="3040" y="2854"/>
                </a:lnTo>
                <a:lnTo>
                  <a:pt x="3031" y="2890"/>
                </a:lnTo>
                <a:lnTo>
                  <a:pt x="3031" y="2908"/>
                </a:lnTo>
                <a:lnTo>
                  <a:pt x="3004" y="3017"/>
                </a:lnTo>
                <a:lnTo>
                  <a:pt x="2995" y="3054"/>
                </a:lnTo>
                <a:lnTo>
                  <a:pt x="2995" y="3090"/>
                </a:lnTo>
                <a:lnTo>
                  <a:pt x="3004" y="3117"/>
                </a:lnTo>
                <a:lnTo>
                  <a:pt x="3022" y="3126"/>
                </a:lnTo>
                <a:lnTo>
                  <a:pt x="3049" y="3145"/>
                </a:lnTo>
                <a:lnTo>
                  <a:pt x="3068" y="3154"/>
                </a:lnTo>
                <a:lnTo>
                  <a:pt x="3077" y="3172"/>
                </a:lnTo>
                <a:lnTo>
                  <a:pt x="3095" y="3181"/>
                </a:lnTo>
                <a:lnTo>
                  <a:pt x="3113" y="3217"/>
                </a:lnTo>
                <a:lnTo>
                  <a:pt x="3122" y="3235"/>
                </a:lnTo>
                <a:lnTo>
                  <a:pt x="3122" y="3245"/>
                </a:lnTo>
                <a:lnTo>
                  <a:pt x="3131" y="3272"/>
                </a:lnTo>
                <a:lnTo>
                  <a:pt x="3140" y="3317"/>
                </a:lnTo>
                <a:lnTo>
                  <a:pt x="3131" y="3354"/>
                </a:lnTo>
                <a:lnTo>
                  <a:pt x="3122" y="3390"/>
                </a:lnTo>
                <a:lnTo>
                  <a:pt x="3140" y="3408"/>
                </a:lnTo>
                <a:lnTo>
                  <a:pt x="3158" y="3417"/>
                </a:lnTo>
                <a:lnTo>
                  <a:pt x="3167" y="3426"/>
                </a:lnTo>
                <a:lnTo>
                  <a:pt x="3176" y="3445"/>
                </a:lnTo>
                <a:lnTo>
                  <a:pt x="3167" y="3472"/>
                </a:lnTo>
                <a:lnTo>
                  <a:pt x="3167" y="3508"/>
                </a:lnTo>
                <a:lnTo>
                  <a:pt x="3149" y="3535"/>
                </a:lnTo>
                <a:lnTo>
                  <a:pt x="3140" y="3554"/>
                </a:lnTo>
                <a:lnTo>
                  <a:pt x="3131" y="3572"/>
                </a:lnTo>
                <a:lnTo>
                  <a:pt x="3131" y="3626"/>
                </a:lnTo>
                <a:lnTo>
                  <a:pt x="3122" y="3635"/>
                </a:lnTo>
                <a:lnTo>
                  <a:pt x="3095" y="3654"/>
                </a:lnTo>
                <a:lnTo>
                  <a:pt x="3077" y="3672"/>
                </a:lnTo>
                <a:lnTo>
                  <a:pt x="3077" y="3699"/>
                </a:lnTo>
                <a:lnTo>
                  <a:pt x="3068" y="3735"/>
                </a:lnTo>
                <a:lnTo>
                  <a:pt x="3049" y="3763"/>
                </a:lnTo>
                <a:lnTo>
                  <a:pt x="3022" y="3763"/>
                </a:lnTo>
                <a:lnTo>
                  <a:pt x="2995" y="3772"/>
                </a:lnTo>
                <a:lnTo>
                  <a:pt x="2959" y="3781"/>
                </a:lnTo>
                <a:lnTo>
                  <a:pt x="2922" y="3790"/>
                </a:lnTo>
                <a:lnTo>
                  <a:pt x="2904" y="3817"/>
                </a:lnTo>
                <a:lnTo>
                  <a:pt x="2868" y="3835"/>
                </a:lnTo>
                <a:lnTo>
                  <a:pt x="2841" y="3835"/>
                </a:lnTo>
                <a:lnTo>
                  <a:pt x="2813" y="3835"/>
                </a:lnTo>
                <a:lnTo>
                  <a:pt x="2786" y="3826"/>
                </a:lnTo>
                <a:lnTo>
                  <a:pt x="2768" y="3835"/>
                </a:lnTo>
                <a:lnTo>
                  <a:pt x="2741" y="3844"/>
                </a:lnTo>
                <a:lnTo>
                  <a:pt x="2732" y="3872"/>
                </a:lnTo>
                <a:lnTo>
                  <a:pt x="2714" y="3953"/>
                </a:lnTo>
                <a:lnTo>
                  <a:pt x="2695" y="4017"/>
                </a:lnTo>
                <a:lnTo>
                  <a:pt x="2695" y="4072"/>
                </a:lnTo>
                <a:lnTo>
                  <a:pt x="2695" y="4090"/>
                </a:lnTo>
                <a:lnTo>
                  <a:pt x="2714" y="4117"/>
                </a:lnTo>
                <a:lnTo>
                  <a:pt x="2723" y="4144"/>
                </a:lnTo>
                <a:lnTo>
                  <a:pt x="2723" y="4163"/>
                </a:lnTo>
                <a:lnTo>
                  <a:pt x="2723" y="4181"/>
                </a:lnTo>
                <a:lnTo>
                  <a:pt x="2732" y="4208"/>
                </a:lnTo>
                <a:lnTo>
                  <a:pt x="2750" y="4226"/>
                </a:lnTo>
                <a:lnTo>
                  <a:pt x="2759" y="4244"/>
                </a:lnTo>
                <a:lnTo>
                  <a:pt x="2759" y="4281"/>
                </a:lnTo>
                <a:lnTo>
                  <a:pt x="2759" y="4281"/>
                </a:lnTo>
                <a:lnTo>
                  <a:pt x="2768" y="4299"/>
                </a:lnTo>
                <a:lnTo>
                  <a:pt x="2759" y="4308"/>
                </a:lnTo>
                <a:lnTo>
                  <a:pt x="2759" y="4317"/>
                </a:lnTo>
                <a:lnTo>
                  <a:pt x="2768" y="4317"/>
                </a:lnTo>
                <a:lnTo>
                  <a:pt x="2786" y="4326"/>
                </a:lnTo>
                <a:lnTo>
                  <a:pt x="2804" y="4317"/>
                </a:lnTo>
                <a:lnTo>
                  <a:pt x="2822" y="4299"/>
                </a:lnTo>
                <a:lnTo>
                  <a:pt x="2822" y="4299"/>
                </a:lnTo>
                <a:lnTo>
                  <a:pt x="2868" y="4335"/>
                </a:lnTo>
                <a:lnTo>
                  <a:pt x="2904" y="4353"/>
                </a:lnTo>
                <a:lnTo>
                  <a:pt x="2922" y="4381"/>
                </a:lnTo>
                <a:lnTo>
                  <a:pt x="2895" y="4399"/>
                </a:lnTo>
                <a:lnTo>
                  <a:pt x="2877" y="4408"/>
                </a:lnTo>
                <a:lnTo>
                  <a:pt x="2868" y="4444"/>
                </a:lnTo>
                <a:lnTo>
                  <a:pt x="2886" y="4472"/>
                </a:lnTo>
                <a:lnTo>
                  <a:pt x="2904" y="4499"/>
                </a:lnTo>
                <a:lnTo>
                  <a:pt x="2859" y="4553"/>
                </a:lnTo>
                <a:lnTo>
                  <a:pt x="2841" y="4581"/>
                </a:lnTo>
                <a:lnTo>
                  <a:pt x="2832" y="4608"/>
                </a:lnTo>
                <a:lnTo>
                  <a:pt x="2813" y="4653"/>
                </a:lnTo>
                <a:lnTo>
                  <a:pt x="2804" y="4653"/>
                </a:lnTo>
                <a:lnTo>
                  <a:pt x="2786" y="4662"/>
                </a:lnTo>
                <a:lnTo>
                  <a:pt x="2768" y="4662"/>
                </a:lnTo>
                <a:lnTo>
                  <a:pt x="2741" y="4681"/>
                </a:lnTo>
                <a:lnTo>
                  <a:pt x="2723" y="4681"/>
                </a:lnTo>
                <a:lnTo>
                  <a:pt x="2705" y="4699"/>
                </a:lnTo>
                <a:lnTo>
                  <a:pt x="2695" y="4717"/>
                </a:lnTo>
                <a:lnTo>
                  <a:pt x="2695" y="4735"/>
                </a:lnTo>
                <a:lnTo>
                  <a:pt x="2705" y="4853"/>
                </a:lnTo>
                <a:lnTo>
                  <a:pt x="2723" y="4890"/>
                </a:lnTo>
                <a:lnTo>
                  <a:pt x="2741" y="4917"/>
                </a:lnTo>
                <a:lnTo>
                  <a:pt x="2768" y="4935"/>
                </a:lnTo>
                <a:lnTo>
                  <a:pt x="2786" y="4944"/>
                </a:lnTo>
                <a:lnTo>
                  <a:pt x="2804" y="4962"/>
                </a:lnTo>
                <a:lnTo>
                  <a:pt x="2804" y="4990"/>
                </a:lnTo>
                <a:lnTo>
                  <a:pt x="2813" y="5008"/>
                </a:lnTo>
                <a:lnTo>
                  <a:pt x="2841" y="5026"/>
                </a:lnTo>
                <a:lnTo>
                  <a:pt x="2868" y="5035"/>
                </a:lnTo>
                <a:lnTo>
                  <a:pt x="2895" y="5053"/>
                </a:lnTo>
                <a:lnTo>
                  <a:pt x="2895" y="5080"/>
                </a:lnTo>
                <a:lnTo>
                  <a:pt x="2886" y="5117"/>
                </a:lnTo>
                <a:lnTo>
                  <a:pt x="2886" y="5144"/>
                </a:lnTo>
                <a:lnTo>
                  <a:pt x="2895" y="5153"/>
                </a:lnTo>
                <a:lnTo>
                  <a:pt x="2904" y="5153"/>
                </a:lnTo>
                <a:lnTo>
                  <a:pt x="2922" y="5162"/>
                </a:lnTo>
                <a:lnTo>
                  <a:pt x="2931" y="5162"/>
                </a:lnTo>
                <a:lnTo>
                  <a:pt x="2940" y="5162"/>
                </a:lnTo>
                <a:lnTo>
                  <a:pt x="2922" y="5208"/>
                </a:lnTo>
                <a:lnTo>
                  <a:pt x="2841" y="5262"/>
                </a:lnTo>
                <a:lnTo>
                  <a:pt x="2786" y="5253"/>
                </a:lnTo>
                <a:lnTo>
                  <a:pt x="2759" y="5244"/>
                </a:lnTo>
                <a:lnTo>
                  <a:pt x="2695" y="5217"/>
                </a:lnTo>
                <a:lnTo>
                  <a:pt x="2668" y="5208"/>
                </a:lnTo>
                <a:lnTo>
                  <a:pt x="2632" y="5190"/>
                </a:lnTo>
                <a:lnTo>
                  <a:pt x="2614" y="5171"/>
                </a:lnTo>
                <a:lnTo>
                  <a:pt x="2605" y="5153"/>
                </a:lnTo>
                <a:lnTo>
                  <a:pt x="2587" y="5117"/>
                </a:lnTo>
                <a:lnTo>
                  <a:pt x="2568" y="5090"/>
                </a:lnTo>
                <a:lnTo>
                  <a:pt x="2559" y="5071"/>
                </a:lnTo>
                <a:lnTo>
                  <a:pt x="2559" y="5044"/>
                </a:lnTo>
                <a:lnTo>
                  <a:pt x="2568" y="4990"/>
                </a:lnTo>
                <a:lnTo>
                  <a:pt x="2568" y="4971"/>
                </a:lnTo>
                <a:lnTo>
                  <a:pt x="2568" y="4953"/>
                </a:lnTo>
                <a:lnTo>
                  <a:pt x="2559" y="4935"/>
                </a:lnTo>
                <a:lnTo>
                  <a:pt x="2523" y="4935"/>
                </a:lnTo>
                <a:lnTo>
                  <a:pt x="2505" y="4935"/>
                </a:lnTo>
                <a:lnTo>
                  <a:pt x="2496" y="4944"/>
                </a:lnTo>
                <a:lnTo>
                  <a:pt x="2496" y="4971"/>
                </a:lnTo>
                <a:lnTo>
                  <a:pt x="2478" y="4990"/>
                </a:lnTo>
                <a:lnTo>
                  <a:pt x="2469" y="4990"/>
                </a:lnTo>
                <a:lnTo>
                  <a:pt x="2441" y="4990"/>
                </a:lnTo>
                <a:lnTo>
                  <a:pt x="2414" y="4971"/>
                </a:lnTo>
                <a:lnTo>
                  <a:pt x="2405" y="4944"/>
                </a:lnTo>
                <a:lnTo>
                  <a:pt x="2396" y="4917"/>
                </a:lnTo>
                <a:lnTo>
                  <a:pt x="2387" y="4890"/>
                </a:lnTo>
                <a:lnTo>
                  <a:pt x="2378" y="4844"/>
                </a:lnTo>
                <a:lnTo>
                  <a:pt x="2369" y="4799"/>
                </a:lnTo>
                <a:lnTo>
                  <a:pt x="2342" y="4771"/>
                </a:lnTo>
                <a:lnTo>
                  <a:pt x="2314" y="4753"/>
                </a:lnTo>
                <a:lnTo>
                  <a:pt x="2305" y="4726"/>
                </a:lnTo>
                <a:lnTo>
                  <a:pt x="2287" y="4708"/>
                </a:lnTo>
                <a:lnTo>
                  <a:pt x="2278" y="4690"/>
                </a:lnTo>
                <a:lnTo>
                  <a:pt x="2242" y="4681"/>
                </a:lnTo>
                <a:lnTo>
                  <a:pt x="2196" y="4662"/>
                </a:lnTo>
                <a:lnTo>
                  <a:pt x="2196" y="4681"/>
                </a:lnTo>
                <a:lnTo>
                  <a:pt x="2169" y="4681"/>
                </a:lnTo>
                <a:lnTo>
                  <a:pt x="2096" y="4681"/>
                </a:lnTo>
                <a:lnTo>
                  <a:pt x="2096" y="4608"/>
                </a:lnTo>
                <a:lnTo>
                  <a:pt x="2087" y="4562"/>
                </a:lnTo>
                <a:lnTo>
                  <a:pt x="2087" y="4517"/>
                </a:lnTo>
                <a:lnTo>
                  <a:pt x="2069" y="4472"/>
                </a:lnTo>
                <a:lnTo>
                  <a:pt x="2060" y="4462"/>
                </a:lnTo>
                <a:lnTo>
                  <a:pt x="2024" y="4472"/>
                </a:lnTo>
                <a:lnTo>
                  <a:pt x="2006" y="4472"/>
                </a:lnTo>
                <a:lnTo>
                  <a:pt x="1988" y="4462"/>
                </a:lnTo>
                <a:lnTo>
                  <a:pt x="1960" y="4435"/>
                </a:lnTo>
                <a:lnTo>
                  <a:pt x="1933" y="4408"/>
                </a:lnTo>
                <a:lnTo>
                  <a:pt x="1906" y="4372"/>
                </a:lnTo>
                <a:lnTo>
                  <a:pt x="1897" y="4344"/>
                </a:lnTo>
                <a:lnTo>
                  <a:pt x="1906" y="4308"/>
                </a:lnTo>
                <a:lnTo>
                  <a:pt x="1897" y="4272"/>
                </a:lnTo>
                <a:lnTo>
                  <a:pt x="1861" y="4253"/>
                </a:lnTo>
                <a:lnTo>
                  <a:pt x="1833" y="4253"/>
                </a:lnTo>
                <a:lnTo>
                  <a:pt x="1797" y="4262"/>
                </a:lnTo>
                <a:lnTo>
                  <a:pt x="1770" y="4272"/>
                </a:lnTo>
                <a:lnTo>
                  <a:pt x="1752" y="4272"/>
                </a:lnTo>
                <a:lnTo>
                  <a:pt x="1733" y="4281"/>
                </a:lnTo>
                <a:lnTo>
                  <a:pt x="1697" y="4290"/>
                </a:lnTo>
                <a:lnTo>
                  <a:pt x="1679" y="4299"/>
                </a:lnTo>
                <a:lnTo>
                  <a:pt x="1670" y="4299"/>
                </a:lnTo>
                <a:lnTo>
                  <a:pt x="1652" y="4290"/>
                </a:lnTo>
                <a:lnTo>
                  <a:pt x="1634" y="4272"/>
                </a:lnTo>
                <a:lnTo>
                  <a:pt x="1615" y="4253"/>
                </a:lnTo>
                <a:lnTo>
                  <a:pt x="1625" y="4235"/>
                </a:lnTo>
                <a:lnTo>
                  <a:pt x="1615" y="4208"/>
                </a:lnTo>
                <a:lnTo>
                  <a:pt x="1588" y="4181"/>
                </a:lnTo>
                <a:lnTo>
                  <a:pt x="1570" y="4172"/>
                </a:lnTo>
                <a:lnTo>
                  <a:pt x="1543" y="4144"/>
                </a:lnTo>
                <a:lnTo>
                  <a:pt x="1507" y="4099"/>
                </a:lnTo>
                <a:lnTo>
                  <a:pt x="1525" y="4090"/>
                </a:lnTo>
                <a:lnTo>
                  <a:pt x="1543" y="4072"/>
                </a:lnTo>
                <a:lnTo>
                  <a:pt x="1561" y="4044"/>
                </a:lnTo>
                <a:lnTo>
                  <a:pt x="1552" y="4017"/>
                </a:lnTo>
                <a:lnTo>
                  <a:pt x="1543" y="3999"/>
                </a:lnTo>
                <a:lnTo>
                  <a:pt x="1507" y="4026"/>
                </a:lnTo>
                <a:lnTo>
                  <a:pt x="1488" y="4035"/>
                </a:lnTo>
                <a:lnTo>
                  <a:pt x="1470" y="4063"/>
                </a:lnTo>
                <a:lnTo>
                  <a:pt x="1461" y="4072"/>
                </a:lnTo>
                <a:lnTo>
                  <a:pt x="1461" y="4090"/>
                </a:lnTo>
                <a:lnTo>
                  <a:pt x="1470" y="4144"/>
                </a:lnTo>
                <a:lnTo>
                  <a:pt x="1470" y="4190"/>
                </a:lnTo>
                <a:lnTo>
                  <a:pt x="1470" y="4226"/>
                </a:lnTo>
                <a:lnTo>
                  <a:pt x="1443" y="4226"/>
                </a:lnTo>
                <a:lnTo>
                  <a:pt x="1416" y="4217"/>
                </a:lnTo>
                <a:lnTo>
                  <a:pt x="1398" y="4199"/>
                </a:lnTo>
                <a:lnTo>
                  <a:pt x="1389" y="4163"/>
                </a:lnTo>
                <a:lnTo>
                  <a:pt x="1380" y="4153"/>
                </a:lnTo>
                <a:lnTo>
                  <a:pt x="1352" y="4144"/>
                </a:lnTo>
                <a:lnTo>
                  <a:pt x="1216" y="4144"/>
                </a:lnTo>
                <a:lnTo>
                  <a:pt x="1180" y="4144"/>
                </a:lnTo>
                <a:lnTo>
                  <a:pt x="1144" y="4153"/>
                </a:lnTo>
                <a:lnTo>
                  <a:pt x="1107" y="4163"/>
                </a:lnTo>
                <a:lnTo>
                  <a:pt x="1071" y="4153"/>
                </a:lnTo>
                <a:lnTo>
                  <a:pt x="1035" y="4163"/>
                </a:lnTo>
                <a:lnTo>
                  <a:pt x="1017" y="4190"/>
                </a:lnTo>
                <a:lnTo>
                  <a:pt x="1007" y="4217"/>
                </a:lnTo>
                <a:lnTo>
                  <a:pt x="998" y="4244"/>
                </a:lnTo>
                <a:lnTo>
                  <a:pt x="971" y="4262"/>
                </a:lnTo>
                <a:lnTo>
                  <a:pt x="944" y="4262"/>
                </a:lnTo>
                <a:lnTo>
                  <a:pt x="926" y="4253"/>
                </a:lnTo>
                <a:lnTo>
                  <a:pt x="889" y="4262"/>
                </a:lnTo>
                <a:lnTo>
                  <a:pt x="853" y="4281"/>
                </a:lnTo>
                <a:lnTo>
                  <a:pt x="826" y="4290"/>
                </a:lnTo>
                <a:lnTo>
                  <a:pt x="799" y="4272"/>
                </a:lnTo>
                <a:lnTo>
                  <a:pt x="781" y="4253"/>
                </a:lnTo>
                <a:lnTo>
                  <a:pt x="735" y="4262"/>
                </a:lnTo>
                <a:lnTo>
                  <a:pt x="699" y="4290"/>
                </a:lnTo>
                <a:lnTo>
                  <a:pt x="672" y="4317"/>
                </a:lnTo>
                <a:lnTo>
                  <a:pt x="626" y="4353"/>
                </a:lnTo>
                <a:lnTo>
                  <a:pt x="617" y="4399"/>
                </a:lnTo>
                <a:lnTo>
                  <a:pt x="599" y="4435"/>
                </a:lnTo>
                <a:lnTo>
                  <a:pt x="572" y="4435"/>
                </a:lnTo>
                <a:lnTo>
                  <a:pt x="536" y="4435"/>
                </a:lnTo>
                <a:lnTo>
                  <a:pt x="499" y="4453"/>
                </a:lnTo>
                <a:lnTo>
                  <a:pt x="463" y="4472"/>
                </a:lnTo>
                <a:lnTo>
                  <a:pt x="408" y="4481"/>
                </a:lnTo>
                <a:lnTo>
                  <a:pt x="390" y="4462"/>
                </a:lnTo>
                <a:lnTo>
                  <a:pt x="390" y="4444"/>
                </a:lnTo>
                <a:lnTo>
                  <a:pt x="399" y="4426"/>
                </a:lnTo>
                <a:lnTo>
                  <a:pt x="408" y="4408"/>
                </a:lnTo>
                <a:lnTo>
                  <a:pt x="418" y="4381"/>
                </a:lnTo>
                <a:lnTo>
                  <a:pt x="408" y="4362"/>
                </a:lnTo>
                <a:lnTo>
                  <a:pt x="381" y="4353"/>
                </a:lnTo>
                <a:lnTo>
                  <a:pt x="363" y="4335"/>
                </a:lnTo>
                <a:lnTo>
                  <a:pt x="318" y="4335"/>
                </a:lnTo>
                <a:lnTo>
                  <a:pt x="290" y="4335"/>
                </a:lnTo>
                <a:lnTo>
                  <a:pt x="127" y="4344"/>
                </a:lnTo>
                <a:lnTo>
                  <a:pt x="154" y="4281"/>
                </a:lnTo>
                <a:lnTo>
                  <a:pt x="154" y="4262"/>
                </a:lnTo>
                <a:lnTo>
                  <a:pt x="173" y="4244"/>
                </a:lnTo>
                <a:lnTo>
                  <a:pt x="173" y="4226"/>
                </a:lnTo>
                <a:lnTo>
                  <a:pt x="182" y="4208"/>
                </a:lnTo>
                <a:lnTo>
                  <a:pt x="173" y="4190"/>
                </a:lnTo>
                <a:lnTo>
                  <a:pt x="163" y="4172"/>
                </a:lnTo>
                <a:lnTo>
                  <a:pt x="154" y="4144"/>
                </a:lnTo>
                <a:lnTo>
                  <a:pt x="145" y="4135"/>
                </a:lnTo>
                <a:lnTo>
                  <a:pt x="127" y="4117"/>
                </a:lnTo>
                <a:lnTo>
                  <a:pt x="118" y="4099"/>
                </a:lnTo>
                <a:lnTo>
                  <a:pt x="136" y="4090"/>
                </a:lnTo>
                <a:lnTo>
                  <a:pt x="154" y="4081"/>
                </a:lnTo>
                <a:lnTo>
                  <a:pt x="182" y="4090"/>
                </a:lnTo>
                <a:lnTo>
                  <a:pt x="200" y="4099"/>
                </a:lnTo>
                <a:lnTo>
                  <a:pt x="209" y="4099"/>
                </a:lnTo>
                <a:lnTo>
                  <a:pt x="227" y="4081"/>
                </a:lnTo>
                <a:lnTo>
                  <a:pt x="236" y="4053"/>
                </a:lnTo>
                <a:lnTo>
                  <a:pt x="218" y="4035"/>
                </a:lnTo>
                <a:lnTo>
                  <a:pt x="191" y="4017"/>
                </a:lnTo>
                <a:lnTo>
                  <a:pt x="173" y="3999"/>
                </a:lnTo>
                <a:lnTo>
                  <a:pt x="163" y="3963"/>
                </a:lnTo>
                <a:lnTo>
                  <a:pt x="173" y="3917"/>
                </a:lnTo>
                <a:lnTo>
                  <a:pt x="182" y="3872"/>
                </a:lnTo>
                <a:lnTo>
                  <a:pt x="209" y="3844"/>
                </a:lnTo>
                <a:lnTo>
                  <a:pt x="218" y="3817"/>
                </a:lnTo>
                <a:lnTo>
                  <a:pt x="245" y="3790"/>
                </a:lnTo>
                <a:lnTo>
                  <a:pt x="281" y="3763"/>
                </a:lnTo>
                <a:lnTo>
                  <a:pt x="345" y="3735"/>
                </a:lnTo>
                <a:lnTo>
                  <a:pt x="399" y="3708"/>
                </a:lnTo>
                <a:lnTo>
                  <a:pt x="427" y="3699"/>
                </a:lnTo>
                <a:lnTo>
                  <a:pt x="481" y="3690"/>
                </a:lnTo>
                <a:lnTo>
                  <a:pt x="499" y="3699"/>
                </a:lnTo>
                <a:lnTo>
                  <a:pt x="508" y="3708"/>
                </a:lnTo>
                <a:lnTo>
                  <a:pt x="536" y="3717"/>
                </a:lnTo>
                <a:lnTo>
                  <a:pt x="554" y="3726"/>
                </a:lnTo>
                <a:lnTo>
                  <a:pt x="581" y="3726"/>
                </a:lnTo>
                <a:lnTo>
                  <a:pt x="590" y="3708"/>
                </a:lnTo>
                <a:lnTo>
                  <a:pt x="608" y="3681"/>
                </a:lnTo>
                <a:lnTo>
                  <a:pt x="635" y="3654"/>
                </a:lnTo>
                <a:lnTo>
                  <a:pt x="644" y="3617"/>
                </a:lnTo>
                <a:lnTo>
                  <a:pt x="663" y="3563"/>
                </a:lnTo>
                <a:lnTo>
                  <a:pt x="663" y="3526"/>
                </a:lnTo>
                <a:lnTo>
                  <a:pt x="672" y="3508"/>
                </a:lnTo>
                <a:lnTo>
                  <a:pt x="699" y="3472"/>
                </a:lnTo>
                <a:lnTo>
                  <a:pt x="717" y="3435"/>
                </a:lnTo>
                <a:lnTo>
                  <a:pt x="744" y="3417"/>
                </a:lnTo>
                <a:lnTo>
                  <a:pt x="762" y="3390"/>
                </a:lnTo>
                <a:lnTo>
                  <a:pt x="799" y="3354"/>
                </a:lnTo>
                <a:lnTo>
                  <a:pt x="781" y="3326"/>
                </a:lnTo>
                <a:lnTo>
                  <a:pt x="735" y="3290"/>
                </a:lnTo>
                <a:lnTo>
                  <a:pt x="681" y="3263"/>
                </a:lnTo>
                <a:lnTo>
                  <a:pt x="644" y="3272"/>
                </a:lnTo>
                <a:lnTo>
                  <a:pt x="590" y="3272"/>
                </a:lnTo>
                <a:lnTo>
                  <a:pt x="572" y="3281"/>
                </a:lnTo>
                <a:lnTo>
                  <a:pt x="572" y="3254"/>
                </a:lnTo>
                <a:lnTo>
                  <a:pt x="563" y="3245"/>
                </a:lnTo>
                <a:lnTo>
                  <a:pt x="563" y="3235"/>
                </a:lnTo>
                <a:lnTo>
                  <a:pt x="526" y="3226"/>
                </a:lnTo>
                <a:lnTo>
                  <a:pt x="472" y="3217"/>
                </a:lnTo>
                <a:lnTo>
                  <a:pt x="427" y="3226"/>
                </a:lnTo>
                <a:lnTo>
                  <a:pt x="381" y="3226"/>
                </a:lnTo>
                <a:lnTo>
                  <a:pt x="336" y="3226"/>
                </a:lnTo>
                <a:lnTo>
                  <a:pt x="290" y="3226"/>
                </a:lnTo>
                <a:lnTo>
                  <a:pt x="227" y="3226"/>
                </a:lnTo>
                <a:lnTo>
                  <a:pt x="163" y="3226"/>
                </a:lnTo>
                <a:lnTo>
                  <a:pt x="109" y="3226"/>
                </a:lnTo>
                <a:lnTo>
                  <a:pt x="73" y="3226"/>
                </a:lnTo>
                <a:lnTo>
                  <a:pt x="36" y="3208"/>
                </a:lnTo>
                <a:lnTo>
                  <a:pt x="27" y="3199"/>
                </a:lnTo>
                <a:lnTo>
                  <a:pt x="18" y="3181"/>
                </a:lnTo>
                <a:lnTo>
                  <a:pt x="9" y="3163"/>
                </a:lnTo>
                <a:lnTo>
                  <a:pt x="0" y="3135"/>
                </a:lnTo>
                <a:lnTo>
                  <a:pt x="27" y="3045"/>
                </a:lnTo>
                <a:lnTo>
                  <a:pt x="55" y="3026"/>
                </a:lnTo>
                <a:lnTo>
                  <a:pt x="55" y="3017"/>
                </a:lnTo>
                <a:lnTo>
                  <a:pt x="55" y="2990"/>
                </a:lnTo>
                <a:lnTo>
                  <a:pt x="36" y="2963"/>
                </a:lnTo>
                <a:lnTo>
                  <a:pt x="45" y="2926"/>
                </a:lnTo>
                <a:lnTo>
                  <a:pt x="73" y="2890"/>
                </a:lnTo>
                <a:lnTo>
                  <a:pt x="100" y="2845"/>
                </a:lnTo>
                <a:lnTo>
                  <a:pt x="118" y="2817"/>
                </a:lnTo>
                <a:lnTo>
                  <a:pt x="136" y="2781"/>
                </a:lnTo>
                <a:lnTo>
                  <a:pt x="136" y="2763"/>
                </a:lnTo>
                <a:lnTo>
                  <a:pt x="136" y="2745"/>
                </a:lnTo>
                <a:lnTo>
                  <a:pt x="127" y="2708"/>
                </a:lnTo>
                <a:lnTo>
                  <a:pt x="127" y="2681"/>
                </a:lnTo>
                <a:lnTo>
                  <a:pt x="136" y="2654"/>
                </a:lnTo>
                <a:lnTo>
                  <a:pt x="145" y="2627"/>
                </a:lnTo>
                <a:lnTo>
                  <a:pt x="173" y="2617"/>
                </a:lnTo>
                <a:lnTo>
                  <a:pt x="200" y="2617"/>
                </a:lnTo>
                <a:lnTo>
                  <a:pt x="236" y="2608"/>
                </a:lnTo>
                <a:lnTo>
                  <a:pt x="281" y="2599"/>
                </a:lnTo>
                <a:lnTo>
                  <a:pt x="309" y="2599"/>
                </a:lnTo>
                <a:lnTo>
                  <a:pt x="345" y="2599"/>
                </a:lnTo>
                <a:lnTo>
                  <a:pt x="363" y="2599"/>
                </a:lnTo>
                <a:lnTo>
                  <a:pt x="381" y="2590"/>
                </a:lnTo>
                <a:lnTo>
                  <a:pt x="390" y="2563"/>
                </a:lnTo>
                <a:lnTo>
                  <a:pt x="381" y="2527"/>
                </a:lnTo>
                <a:lnTo>
                  <a:pt x="418" y="2490"/>
                </a:lnTo>
                <a:lnTo>
                  <a:pt x="445" y="2463"/>
                </a:lnTo>
                <a:lnTo>
                  <a:pt x="499" y="2445"/>
                </a:lnTo>
                <a:lnTo>
                  <a:pt x="536" y="2417"/>
                </a:lnTo>
                <a:lnTo>
                  <a:pt x="563" y="2336"/>
                </a:lnTo>
                <a:lnTo>
                  <a:pt x="572" y="2318"/>
                </a:lnTo>
                <a:lnTo>
                  <a:pt x="617" y="2308"/>
                </a:lnTo>
                <a:lnTo>
                  <a:pt x="672" y="2290"/>
                </a:lnTo>
                <a:lnTo>
                  <a:pt x="672" y="2245"/>
                </a:lnTo>
                <a:lnTo>
                  <a:pt x="672" y="2181"/>
                </a:lnTo>
                <a:lnTo>
                  <a:pt x="653" y="2118"/>
                </a:lnTo>
                <a:lnTo>
                  <a:pt x="590" y="2063"/>
                </a:lnTo>
                <a:lnTo>
                  <a:pt x="545" y="1999"/>
                </a:lnTo>
                <a:lnTo>
                  <a:pt x="536" y="1927"/>
                </a:lnTo>
                <a:lnTo>
                  <a:pt x="526" y="1890"/>
                </a:lnTo>
                <a:lnTo>
                  <a:pt x="481" y="1845"/>
                </a:lnTo>
                <a:lnTo>
                  <a:pt x="427" y="1809"/>
                </a:lnTo>
                <a:lnTo>
                  <a:pt x="418" y="1754"/>
                </a:lnTo>
                <a:lnTo>
                  <a:pt x="436" y="1672"/>
                </a:lnTo>
                <a:lnTo>
                  <a:pt x="445" y="1627"/>
                </a:lnTo>
                <a:lnTo>
                  <a:pt x="454" y="1600"/>
                </a:lnTo>
                <a:lnTo>
                  <a:pt x="445" y="1554"/>
                </a:lnTo>
                <a:lnTo>
                  <a:pt x="445" y="1554"/>
                </a:lnTo>
                <a:lnTo>
                  <a:pt x="481" y="1472"/>
                </a:lnTo>
                <a:lnTo>
                  <a:pt x="481" y="1445"/>
                </a:lnTo>
                <a:lnTo>
                  <a:pt x="490" y="1427"/>
                </a:lnTo>
                <a:lnTo>
                  <a:pt x="481" y="1409"/>
                </a:lnTo>
                <a:lnTo>
                  <a:pt x="472" y="1381"/>
                </a:lnTo>
                <a:lnTo>
                  <a:pt x="445" y="1372"/>
                </a:lnTo>
                <a:lnTo>
                  <a:pt x="408" y="1363"/>
                </a:lnTo>
                <a:lnTo>
                  <a:pt x="381" y="1345"/>
                </a:lnTo>
                <a:lnTo>
                  <a:pt x="354" y="1345"/>
                </a:lnTo>
                <a:lnTo>
                  <a:pt x="336" y="1336"/>
                </a:lnTo>
                <a:lnTo>
                  <a:pt x="327" y="1309"/>
                </a:lnTo>
                <a:lnTo>
                  <a:pt x="336" y="1272"/>
                </a:lnTo>
                <a:lnTo>
                  <a:pt x="354" y="1209"/>
                </a:lnTo>
                <a:lnTo>
                  <a:pt x="372" y="1172"/>
                </a:lnTo>
                <a:lnTo>
                  <a:pt x="381" y="1136"/>
                </a:lnTo>
                <a:lnTo>
                  <a:pt x="408" y="1081"/>
                </a:lnTo>
                <a:lnTo>
                  <a:pt x="418" y="1045"/>
                </a:lnTo>
                <a:lnTo>
                  <a:pt x="427" y="1018"/>
                </a:lnTo>
                <a:lnTo>
                  <a:pt x="418" y="991"/>
                </a:lnTo>
                <a:lnTo>
                  <a:pt x="418" y="972"/>
                </a:lnTo>
                <a:lnTo>
                  <a:pt x="399" y="963"/>
                </a:lnTo>
                <a:lnTo>
                  <a:pt x="381" y="972"/>
                </a:lnTo>
                <a:lnTo>
                  <a:pt x="363" y="981"/>
                </a:lnTo>
                <a:lnTo>
                  <a:pt x="345" y="1009"/>
                </a:lnTo>
                <a:lnTo>
                  <a:pt x="336" y="1018"/>
                </a:lnTo>
                <a:lnTo>
                  <a:pt x="318" y="1018"/>
                </a:lnTo>
                <a:lnTo>
                  <a:pt x="263" y="1009"/>
                </a:lnTo>
                <a:lnTo>
                  <a:pt x="245" y="1027"/>
                </a:lnTo>
                <a:lnTo>
                  <a:pt x="209" y="1018"/>
                </a:lnTo>
                <a:lnTo>
                  <a:pt x="163" y="1018"/>
                </a:lnTo>
                <a:lnTo>
                  <a:pt x="145" y="1009"/>
                </a:lnTo>
                <a:lnTo>
                  <a:pt x="127" y="1009"/>
                </a:lnTo>
                <a:lnTo>
                  <a:pt x="118" y="1000"/>
                </a:lnTo>
                <a:lnTo>
                  <a:pt x="109" y="981"/>
                </a:lnTo>
                <a:lnTo>
                  <a:pt x="100" y="954"/>
                </a:lnTo>
                <a:lnTo>
                  <a:pt x="73" y="927"/>
                </a:lnTo>
                <a:lnTo>
                  <a:pt x="64" y="900"/>
                </a:lnTo>
                <a:lnTo>
                  <a:pt x="64" y="872"/>
                </a:lnTo>
                <a:lnTo>
                  <a:pt x="73" y="854"/>
                </a:lnTo>
                <a:lnTo>
                  <a:pt x="91" y="836"/>
                </a:lnTo>
                <a:lnTo>
                  <a:pt x="118" y="827"/>
                </a:lnTo>
                <a:lnTo>
                  <a:pt x="145" y="827"/>
                </a:lnTo>
                <a:lnTo>
                  <a:pt x="191" y="827"/>
                </a:lnTo>
                <a:lnTo>
                  <a:pt x="236" y="827"/>
                </a:lnTo>
                <a:lnTo>
                  <a:pt x="254" y="827"/>
                </a:lnTo>
                <a:lnTo>
                  <a:pt x="281" y="827"/>
                </a:lnTo>
                <a:lnTo>
                  <a:pt x="290" y="827"/>
                </a:lnTo>
                <a:lnTo>
                  <a:pt x="309" y="818"/>
                </a:lnTo>
                <a:lnTo>
                  <a:pt x="336" y="772"/>
                </a:lnTo>
                <a:lnTo>
                  <a:pt x="336" y="727"/>
                </a:lnTo>
                <a:lnTo>
                  <a:pt x="354" y="663"/>
                </a:lnTo>
                <a:lnTo>
                  <a:pt x="363" y="609"/>
                </a:lnTo>
                <a:lnTo>
                  <a:pt x="372" y="572"/>
                </a:lnTo>
                <a:lnTo>
                  <a:pt x="399" y="536"/>
                </a:lnTo>
                <a:lnTo>
                  <a:pt x="418" y="509"/>
                </a:lnTo>
                <a:lnTo>
                  <a:pt x="445" y="482"/>
                </a:lnTo>
                <a:lnTo>
                  <a:pt x="445" y="463"/>
                </a:lnTo>
                <a:lnTo>
                  <a:pt x="445" y="436"/>
                </a:lnTo>
                <a:lnTo>
                  <a:pt x="445" y="391"/>
                </a:lnTo>
                <a:lnTo>
                  <a:pt x="445" y="354"/>
                </a:lnTo>
                <a:lnTo>
                  <a:pt x="463" y="309"/>
                </a:lnTo>
                <a:lnTo>
                  <a:pt x="472" y="291"/>
                </a:lnTo>
                <a:lnTo>
                  <a:pt x="472" y="273"/>
                </a:lnTo>
                <a:close/>
              </a:path>
            </a:pathLst>
          </a:custGeom>
          <a:gradFill rotWithShape="1">
            <a:gsLst>
              <a:gs pos="0">
                <a:srgbClr val="076D30">
                  <a:alpha val="0"/>
                </a:srgbClr>
              </a:gs>
              <a:gs pos="50000">
                <a:srgbClr val="B2F090"/>
              </a:gs>
              <a:gs pos="100000">
                <a:srgbClr val="076D30">
                  <a:alpha val="0"/>
                </a:srgbClr>
              </a:gs>
            </a:gsLst>
            <a:lin ang="2700000" scaled="1"/>
          </a:gradFill>
          <a:ln w="22225">
            <a:solidFill>
              <a:srgbClr val="8AD28D">
                <a:alpha val="92999"/>
              </a:srgb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3286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итоговой аттестации выпускников IX классов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организаций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Кировской области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 202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году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320127" cy="1066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201480"/>
            <a:ext cx="1475656" cy="115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Расписание ГИА 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pic>
        <p:nvPicPr>
          <p:cNvPr id="9219" name="Picture 3" descr="C:\Users\Muftakhov\Desktop\o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0465EF-5BAC-4225-9D43-D94F8AE6DFFC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0062" y="5812632"/>
            <a:ext cx="8143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Экзамен начинается в 10.00 часов</a:t>
            </a:r>
            <a:endParaRPr lang="ru-RU" sz="24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72833"/>
              </p:ext>
            </p:extLst>
          </p:nvPr>
        </p:nvGraphicFramePr>
        <p:xfrm>
          <a:off x="611559" y="980727"/>
          <a:ext cx="8032377" cy="42207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51289"/>
                <a:gridCol w="5281088"/>
              </a:tblGrid>
              <a:tr h="52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мая (вт)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мая (ср)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мая (пн)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обществознание, химия, 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мая (чт)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география, история, физика, химия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июня (пн)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июня (чт)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 (вт)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информатика, обществознание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июня (пт)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биология, информатика, литература, физика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201480"/>
            <a:ext cx="1475656" cy="115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Расписание ГИА 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pic>
        <p:nvPicPr>
          <p:cNvPr id="9219" name="Picture 3" descr="C:\Users\Muftakhov\Desktop\o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3900" y="980728"/>
            <a:ext cx="7048500" cy="36004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Резервные дни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0465EF-5BAC-4225-9D43-D94F8AE6DFFC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06618"/>
              </p:ext>
            </p:extLst>
          </p:nvPr>
        </p:nvGraphicFramePr>
        <p:xfrm>
          <a:off x="723900" y="1749997"/>
          <a:ext cx="7916814" cy="33800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11706"/>
                <a:gridCol w="5205108"/>
              </a:tblGrid>
              <a:tr h="42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русский язык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июня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по всем учебным предметам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(за исключением русского языка и математики)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июня (ср)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 исключением русского языка и математики)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июня (чт)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июля (пн)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июля (вт)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2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201480"/>
            <a:ext cx="1475656" cy="115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Расписание ГИА 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pic>
        <p:nvPicPr>
          <p:cNvPr id="9219" name="Picture 3" descr="C:\Users\Muftakhov\Desktop\o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3900" y="980728"/>
            <a:ext cx="7048500" cy="36004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Дополнительный период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0465EF-5BAC-4225-9D43-D94F8AE6DFFC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58640"/>
              </p:ext>
            </p:extLst>
          </p:nvPr>
        </p:nvGraphicFramePr>
        <p:xfrm>
          <a:off x="539552" y="1556791"/>
          <a:ext cx="8101162" cy="33667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74850"/>
                <a:gridCol w="5326312"/>
              </a:tblGrid>
              <a:tr h="30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сентября (вт)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сентября (пт)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сентября (вт)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география, история, физика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сентября (пт)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информатика, литература, обществознание, химия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сентября (ср)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русский язык</a:t>
                      </a: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сентября (чт)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математика</a:t>
                      </a: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сентября (пт)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 исключением русского языка и математики)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сентября (пн)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 исключением русского языка и математики)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сентября (вт)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резерв: по всем учебным предметам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9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8763" cy="428625"/>
            <a:chOff x="-4938" y="5929313"/>
            <a:chExt cx="9148938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175" y="5929313"/>
              <a:ext cx="9144175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4938" y="5980113"/>
              <a:ext cx="9144175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Перечень дополнительных материалов и оборудования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pic>
        <p:nvPicPr>
          <p:cNvPr id="31748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60845"/>
              </p:ext>
            </p:extLst>
          </p:nvPr>
        </p:nvGraphicFramePr>
        <p:xfrm>
          <a:off x="268064" y="1236527"/>
          <a:ext cx="8750746" cy="4827307"/>
        </p:xfrm>
        <a:graphic>
          <a:graphicData uri="http://schemas.openxmlformats.org/drawingml/2006/table">
            <a:tbl>
              <a:tblPr/>
              <a:tblGrid>
                <a:gridCol w="2170216"/>
                <a:gridCol w="6580530"/>
              </a:tblGrid>
              <a:tr h="285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Предмет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Дополнительные материалы и оборудование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Русский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Орфографические словари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Математика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Линейка, справочные материалы, содержащие основные формулы курса математики образовательной программы основного общего образования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Непрограммируемый калькулятор *, лабораторное оборудование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Химия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Непрограммируемый калькулятор *, периодическая система химических элементов Д.И. Менделеева, таблица растворимости солей, кислот и оснований в воде, электрохимический ряд напряжений металлов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Биология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Линейка, карандаш и непрограммируемый калькулятор*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Линейка, непрограммируемый калькулятор* и географические атласы для 7, 8 и 9 классов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Литература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Полные тексты художественных произведений, а также сборники лирики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Информатика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Компьютер с определенным набором программ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Иностранный язык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Компьютер с определенным набором программ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0" name="Прямоугольник 8"/>
          <p:cNvSpPr>
            <a:spLocks noChangeArrowheads="1"/>
          </p:cNvSpPr>
          <p:nvPr/>
        </p:nvSpPr>
        <p:spPr bwMode="auto">
          <a:xfrm>
            <a:off x="500062" y="681332"/>
            <a:ext cx="8143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Разрешается использовать на 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экзаменах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Особенности проведения ГИА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7172" name="Прямоугольник 74"/>
          <p:cNvSpPr>
            <a:spLocks noChangeArrowheads="1"/>
          </p:cNvSpPr>
          <p:nvPr/>
        </p:nvSpPr>
        <p:spPr bwMode="auto">
          <a:xfrm>
            <a:off x="285720" y="946006"/>
            <a:ext cx="835824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Запечатанные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пакеты с экзаменационными работами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 тот же день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направляются уполномоченными представителями ГЭК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РЦОИ</a:t>
            </a:r>
            <a:endParaRPr lang="ru-RU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Обработка и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проверка экзаменационных работ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занимает </a:t>
            </a: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не более десяти рабочих дней</a:t>
            </a: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Ознакомление обучающихся с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полученными ими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результатами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ГИА по учебному предмету осуществляется </a:t>
            </a:r>
            <a:r>
              <a:rPr lang="ru-RU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не позднее трех рабочих дней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 дня их утверждения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ГЭК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Ознакомление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обучающихся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будет осуществляться и с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использованием информационно-коммуникационных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техноло-гий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соответствии с требованиями законодательства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РФ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области защиты персональных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данных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Результаты экзамена становятся доступными только после появления соответствующей новости</a:t>
            </a: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4"/>
          <p:cNvSpPr>
            <a:spLocks noChangeArrowheads="1"/>
          </p:cNvSpPr>
          <p:nvPr/>
        </p:nvSpPr>
        <p:spPr bwMode="auto">
          <a:xfrm>
            <a:off x="357158" y="4714884"/>
            <a:ext cx="8358189" cy="3231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19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500" b="1" u="sng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http://ege.43edu.ru</a:t>
            </a:r>
            <a:r>
              <a:rPr lang="en-US" sz="1500" b="1" u="sng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ru-RU" sz="15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Раздел участникам -</a:t>
            </a:r>
            <a:r>
              <a:rPr lang="en-US" sz="15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sz="15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ГИА 9 </a:t>
            </a:r>
            <a:r>
              <a:rPr lang="en-US" sz="15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-&gt; </a:t>
            </a:r>
            <a:r>
              <a:rPr lang="ru-RU" sz="15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Результаты экзаменов</a:t>
            </a:r>
            <a:endParaRPr lang="ru-RU" sz="15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Требования к участникам экзаменов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00034" y="1071546"/>
            <a:ext cx="8072438" cy="487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3175" algn="just" defTabSz="912813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+mn-cs"/>
              </a:rPr>
              <a:t>В день проведения экзамена в ППЭ участникам экзаменов 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  <a:cs typeface="+mn-cs"/>
              </a:rPr>
              <a:t>запрещается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  <a:cs typeface="+mn-cs"/>
              </a:rPr>
              <a:t> иметь при себе :</a:t>
            </a:r>
          </a:p>
          <a:p>
            <a:pPr marL="179388" indent="-3175" defTabSz="9128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  <a:cs typeface="+mn-cs"/>
              </a:rPr>
              <a:t>средства связи, электронно-вычислительную</a:t>
            </a:r>
            <a:br>
              <a:rPr lang="ru-RU" b="1" dirty="0" smtClean="0">
                <a:solidFill>
                  <a:srgbClr val="FF0000"/>
                </a:solidFill>
                <a:latin typeface="Arial" charset="0"/>
                <a:cs typeface="+mn-cs"/>
              </a:rPr>
            </a:br>
            <a:r>
              <a:rPr lang="ru-RU" b="1" dirty="0" smtClean="0">
                <a:solidFill>
                  <a:srgbClr val="FF0000"/>
                </a:solidFill>
                <a:latin typeface="Arial" charset="0"/>
                <a:cs typeface="+mn-cs"/>
              </a:rPr>
              <a:t> технику, фото, аудио и видеоаппаратуру; </a:t>
            </a:r>
          </a:p>
          <a:p>
            <a:pPr marL="179388" indent="-3175" algn="just" defTabSz="9128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  <a:cs typeface="+mn-cs"/>
              </a:rPr>
              <a:t>справочные материалы, письменные заметки; </a:t>
            </a:r>
          </a:p>
          <a:p>
            <a:pPr marL="179388" indent="-3175" algn="just" defTabSz="9128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  <a:cs typeface="+mn-cs"/>
              </a:rPr>
              <a:t>иные средства хранения и передачи информации.</a:t>
            </a:r>
          </a:p>
          <a:p>
            <a:pPr marL="179388" indent="-3175" algn="just" defTabSz="912813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  <a:cs typeface="+mn-cs"/>
              </a:rPr>
              <a:t>Во время экзамена участники экзаменов:</a:t>
            </a:r>
          </a:p>
          <a:p>
            <a:pPr marL="179388" indent="-3175" algn="just" defTabSz="9128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800000"/>
                </a:solidFill>
                <a:latin typeface="Arial" charset="0"/>
                <a:cs typeface="+mn-cs"/>
              </a:rPr>
              <a:t>не  общаются друг с другом,</a:t>
            </a:r>
          </a:p>
          <a:p>
            <a:pPr marL="179388" indent="-3175" algn="just" defTabSz="9128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800000"/>
                </a:solidFill>
                <a:latin typeface="Arial" charset="0"/>
                <a:cs typeface="+mn-cs"/>
              </a:rPr>
              <a:t>свободно не перемещаются по аудитории и ППЭ. </a:t>
            </a:r>
          </a:p>
          <a:p>
            <a:pPr marL="1616075" indent="-3175" algn="just" defTabSz="912813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  <a:cs typeface="+mn-cs"/>
              </a:rPr>
              <a:t>Участники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, допустившие нарушение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установленного порядка проведения ГИА, 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удаляются с экзамена </a:t>
            </a:r>
          </a:p>
          <a:p>
            <a:pPr marL="1616075" indent="-3175" algn="just" defTabSz="912813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При установлении фактов нарушения обучающимся установленного порядка проведения ГИА ГЭК принимает 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решение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об аннулировании результата </a:t>
            </a: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ГИА обучающегося по соответствующему учебному предмету</a:t>
            </a:r>
            <a:endParaRPr lang="ru-RU" b="1" dirty="0" smtClean="0">
              <a:solidFill>
                <a:srgbClr val="002060"/>
              </a:solidFill>
              <a:latin typeface="Arial" charset="0"/>
              <a:cs typeface="+mn-cs"/>
            </a:endParaRPr>
          </a:p>
          <a:p>
            <a:pPr marL="365125" indent="-3175" algn="just" defTabSz="912813">
              <a:spcBef>
                <a:spcPct val="20000"/>
              </a:spcBef>
              <a:defRPr/>
            </a:pPr>
            <a:endParaRPr lang="ru-RU" sz="2000" b="1" dirty="0">
              <a:solidFill>
                <a:srgbClr val="800000"/>
              </a:solidFill>
              <a:latin typeface="Arial" charset="0"/>
              <a:cs typeface="+mn-cs"/>
            </a:endParaRPr>
          </a:p>
        </p:txBody>
      </p:sp>
      <p:pic>
        <p:nvPicPr>
          <p:cNvPr id="10" name="Рисунок 9" descr="Телефон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1500174"/>
            <a:ext cx="1214446" cy="121444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Фотоаппарат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06" y="2786058"/>
            <a:ext cx="1214446" cy="121444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4000504"/>
            <a:ext cx="1518056" cy="208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2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Материалы с официального сайта ФИПИ (http://fipi.ru)</a:t>
            </a:r>
          </a:p>
        </p:txBody>
      </p:sp>
      <p:pic>
        <p:nvPicPr>
          <p:cNvPr id="21507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BFD192-385E-4D71-9DD2-AE8DA468B115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итоговая аттестация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выпускников IX классов 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screen"/>
          <a:srcRect/>
          <a:stretch/>
        </p:blipFill>
        <p:spPr>
          <a:xfrm>
            <a:off x="352112" y="1142984"/>
            <a:ext cx="5544616" cy="439483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Овал 8"/>
          <p:cNvSpPr>
            <a:spLocks noChangeArrowheads="1"/>
          </p:cNvSpPr>
          <p:nvPr/>
        </p:nvSpPr>
        <p:spPr bwMode="auto">
          <a:xfrm>
            <a:off x="571472" y="3149068"/>
            <a:ext cx="936104" cy="13990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" name="Овал 10"/>
          <p:cNvSpPr>
            <a:spLocks noChangeArrowheads="1"/>
          </p:cNvSpPr>
          <p:nvPr/>
        </p:nvSpPr>
        <p:spPr bwMode="auto">
          <a:xfrm>
            <a:off x="3384646" y="1712898"/>
            <a:ext cx="1723330" cy="21203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7" name="Овал 8"/>
          <p:cNvSpPr>
            <a:spLocks noChangeArrowheads="1"/>
          </p:cNvSpPr>
          <p:nvPr/>
        </p:nvSpPr>
        <p:spPr bwMode="auto">
          <a:xfrm>
            <a:off x="571472" y="3006192"/>
            <a:ext cx="936104" cy="12659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181849" y="3205140"/>
            <a:ext cx="2736304" cy="523220"/>
          </a:xfrm>
          <a:prstGeom prst="rect">
            <a:avLst/>
          </a:prstGeom>
          <a:gradFill rotWithShape="1">
            <a:gsLst>
              <a:gs pos="0">
                <a:srgbClr val="FF12C1"/>
              </a:gs>
              <a:gs pos="50000">
                <a:schemeClr val="bg1"/>
              </a:gs>
              <a:gs pos="100000">
                <a:srgbClr val="FF12C1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000066"/>
                </a:solidFill>
                <a:latin typeface="Arial" charset="0"/>
                <a:cs typeface="+mn-cs"/>
              </a:rPr>
              <a:t>Демоверсии, спецификации, кодификаторы</a:t>
            </a:r>
            <a:endParaRPr lang="ru-RU" sz="1400" b="1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188096" y="2045633"/>
            <a:ext cx="2730057" cy="52322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000066"/>
                </a:solidFill>
                <a:latin typeface="Arial" charset="0"/>
                <a:cs typeface="+mn-cs"/>
              </a:rPr>
              <a:t>Открытые банки заданий ЕГЭ</a:t>
            </a:r>
            <a:endParaRPr lang="ru-RU" sz="1400" b="1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cxnSp>
        <p:nvCxnSpPr>
          <p:cNvPr id="22" name="Прямая со стрелкой 16"/>
          <p:cNvCxnSpPr>
            <a:cxnSpLocks noChangeShapeType="1"/>
            <a:stCxn id="20" idx="1"/>
          </p:cNvCxnSpPr>
          <p:nvPr/>
        </p:nvCxnSpPr>
        <p:spPr bwMode="auto">
          <a:xfrm flipH="1" flipV="1">
            <a:off x="5107976" y="1812800"/>
            <a:ext cx="1080120" cy="49444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" name="Прямая со стрелкой 16"/>
          <p:cNvCxnSpPr>
            <a:cxnSpLocks noChangeShapeType="1"/>
            <a:stCxn id="19" idx="1"/>
            <a:endCxn id="17" idx="6"/>
          </p:cNvCxnSpPr>
          <p:nvPr/>
        </p:nvCxnSpPr>
        <p:spPr bwMode="auto">
          <a:xfrm rot="10800000">
            <a:off x="1507577" y="3069490"/>
            <a:ext cx="4674273" cy="397261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6" name="Прямая со стрелкой 16"/>
          <p:cNvCxnSpPr>
            <a:cxnSpLocks noChangeShapeType="1"/>
            <a:stCxn id="20" idx="1"/>
            <a:endCxn id="15" idx="6"/>
          </p:cNvCxnSpPr>
          <p:nvPr/>
        </p:nvCxnSpPr>
        <p:spPr bwMode="auto">
          <a:xfrm rot="10800000" flipV="1">
            <a:off x="1507576" y="2307243"/>
            <a:ext cx="4680520" cy="91177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20074" t="7999" r="20469" b="5902"/>
          <a:stretch/>
        </p:blipFill>
        <p:spPr>
          <a:xfrm>
            <a:off x="1331640" y="1628800"/>
            <a:ext cx="7632848" cy="621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Полезные ресурсы</a:t>
            </a:r>
          </a:p>
        </p:txBody>
      </p:sp>
      <p:pic>
        <p:nvPicPr>
          <p:cNvPr id="21507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BFD192-385E-4D71-9DD2-AE8DA468B115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итоговая аттестация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выпускников IX классов 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5625" t="9421" r="24014" b="5200"/>
          <a:stretch/>
        </p:blipFill>
        <p:spPr>
          <a:xfrm>
            <a:off x="827584" y="836713"/>
            <a:ext cx="7488832" cy="54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Полезные ресурсы</a:t>
            </a:r>
          </a:p>
        </p:txBody>
      </p:sp>
      <p:pic>
        <p:nvPicPr>
          <p:cNvPr id="21507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BFD192-385E-4D71-9DD2-AE8DA468B115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</a:t>
              </a: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итоговая аттестация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выпускников IX классов 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3225" t="9401" r="19288" b="10800"/>
          <a:stretch/>
        </p:blipFill>
        <p:spPr>
          <a:xfrm>
            <a:off x="1115616" y="622300"/>
            <a:ext cx="6984776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-180528" y="41941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Пробные экзамены по предметам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По расписанию учителя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Нормативно-правовое обеспечение ГИА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6675" y="1099149"/>
            <a:ext cx="8635497" cy="15394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Приказ </a:t>
            </a:r>
            <a:r>
              <a:rPr lang="ru-RU" sz="2200" dirty="0" err="1" smtClean="0"/>
              <a:t>Минпросвещения</a:t>
            </a:r>
            <a:r>
              <a:rPr lang="ru-RU" sz="2200" dirty="0" smtClean="0"/>
              <a:t> России № 232/551 от 04.04.2023 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  <a:endParaRPr lang="ru-RU" sz="22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1349152"/>
            <a:ext cx="879336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7699" y="3861048"/>
            <a:ext cx="8628601" cy="141656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sz="2000" dirty="0" smtClean="0"/>
              <a:t> Приказ </a:t>
            </a:r>
            <a:r>
              <a:rPr lang="ru-RU" sz="2000" dirty="0" err="1" smtClean="0"/>
              <a:t>Минпросвещения</a:t>
            </a:r>
            <a:r>
              <a:rPr lang="ru-RU" sz="2000" dirty="0" smtClean="0"/>
              <a:t> </a:t>
            </a:r>
            <a:r>
              <a:rPr lang="ru-RU" sz="2000" dirty="0"/>
              <a:t>России </a:t>
            </a:r>
            <a:r>
              <a:rPr lang="ru-RU" sz="2000" dirty="0" smtClean="0"/>
              <a:t>"</a:t>
            </a:r>
            <a:r>
              <a:rPr lang="ru-RU" sz="2000" dirty="0"/>
              <a:t>Об утверждении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его проведении в </a:t>
            </a:r>
            <a:r>
              <a:rPr lang="ru-RU" sz="2000" dirty="0" smtClean="0"/>
              <a:t>2023 году» от 18.12.202</a:t>
            </a:r>
            <a:r>
              <a:rPr lang="ru-RU" sz="2000" dirty="0"/>
              <a:t>3</a:t>
            </a:r>
            <a:r>
              <a:rPr lang="ru-RU" sz="2000" dirty="0" smtClean="0"/>
              <a:t> №</a:t>
            </a:r>
            <a:r>
              <a:rPr lang="en-US" sz="2000" dirty="0" smtClean="0"/>
              <a:t>9</a:t>
            </a:r>
            <a:r>
              <a:rPr lang="ru-RU" sz="2000" dirty="0" smtClean="0"/>
              <a:t>54/2117</a:t>
            </a:r>
            <a:endParaRPr lang="ru-RU" sz="2000" dirty="0" smtClean="0"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675" y="2799952"/>
            <a:ext cx="8635497" cy="9004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/>
              <a:t>Письмо </a:t>
            </a:r>
            <a:r>
              <a:rPr lang="ru-RU" sz="2200" dirty="0" err="1"/>
              <a:t>Рособрнадзора</a:t>
            </a:r>
            <a:r>
              <a:rPr lang="ru-RU" sz="2200" dirty="0"/>
              <a:t> от 11.04.2016 № 02-146 «О количестве сдаваемых предметов в IX классе»</a:t>
            </a:r>
            <a:endParaRPr lang="ru-RU" sz="22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Повторная сдача ГИА в резервные сроки (п.42 Порядка)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7172" name="Прямоугольник 74"/>
          <p:cNvSpPr>
            <a:spLocks noChangeArrowheads="1"/>
          </p:cNvSpPr>
          <p:nvPr/>
        </p:nvSpPr>
        <p:spPr bwMode="auto">
          <a:xfrm>
            <a:off x="285720" y="714356"/>
            <a:ext cx="8643937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Повторно к сдаче ГИА по соответствующему учебному предмету в текущем году в резервные сроки основного периода по решению ГЭК допускаются следующие обучающиеся:</a:t>
            </a:r>
          </a:p>
          <a:p>
            <a:pPr marL="355600" indent="-3429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получившие на ГИА неудовлетворительный </a:t>
            </a:r>
            <a:r>
              <a:rPr lang="ru-RU" sz="1600" b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результата не </a:t>
            </a:r>
            <a:r>
              <a:rPr 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более чем по двум предметам;</a:t>
            </a:r>
          </a:p>
          <a:p>
            <a:pPr marL="355600" indent="-3429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не явившиеся на экзамены по уважительным причинам (болезнь или иные обстоятельства, подтвержденные документально);</a:t>
            </a:r>
          </a:p>
          <a:p>
            <a:pPr marL="355600" indent="-3429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</a:p>
          <a:p>
            <a:pPr marL="355600" indent="-3429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апелляция которых о нарушении установленного порядка проведения ГИА конфликтной комиссией была удовлетворена;</a:t>
            </a:r>
          </a:p>
          <a:p>
            <a:pPr marL="355600" indent="-3429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результаты которых были аннулированы ГЭК в случае выявления фактов нарушений установленного порядка проведения ГИА, совершенных лицами, привлекаемыми к организации экзаменов, или иными (неустановленными) лицами.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Форма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ГИА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повторной сдаче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экзаменов остается без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изменений</a:t>
            </a:r>
            <a:endParaRPr 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0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Повторное обучение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7172" name="Прямоугольник 74"/>
          <p:cNvSpPr>
            <a:spLocks noChangeArrowheads="1"/>
          </p:cNvSpPr>
          <p:nvPr/>
        </p:nvSpPr>
        <p:spPr bwMode="auto">
          <a:xfrm>
            <a:off x="285720" y="785794"/>
            <a:ext cx="8643937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Приказ Министерства просвещения РФ</a:t>
            </a:r>
          </a:p>
          <a:p>
            <a:pPr algn="ctr">
              <a:spcAft>
                <a:spcPts val="1200"/>
              </a:spcAft>
              <a:defRPr/>
            </a:pPr>
            <a:r>
              <a:rPr lang="ru-RU" b="1" dirty="0"/>
              <a:t>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образования”</a:t>
            </a:r>
          </a:p>
          <a:p>
            <a:pPr algn="ctr">
              <a:spcAft>
                <a:spcPts val="12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22 марта 2021 г. № 115</a:t>
            </a:r>
          </a:p>
          <a:p>
            <a:pPr marL="342900" indent="-342900" algn="just">
              <a:spcAft>
                <a:spcPts val="1200"/>
              </a:spcAft>
              <a:defRPr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Пункт 26</a:t>
            </a:r>
          </a:p>
          <a:p>
            <a:pPr marL="342900" indent="-342900" algn="just">
              <a:spcAft>
                <a:spcPts val="1200"/>
              </a:spcAft>
              <a:defRPr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Обучающиеся</a:t>
            </a:r>
            <a:r>
              <a:rPr lang="ru-RU" b="1" dirty="0">
                <a:solidFill>
                  <a:srgbClr val="C00000"/>
                </a:solidFill>
              </a:rPr>
              <a:t>, освоившие образовательные программы основного общего образования и получившие на государственной итоговой аттестации неудовлетворительные результаты, по усмотрению их родителей (законных представителей), с учетом мнения обучающихся, а также с учетом рекомендаций психолого-медико-педагогической комиссии (при их наличии) могут быть оставлены на повторное обучение или получить основное общее образование в форме семейного образования с последующим прохождением государственной итоговой аттестации в порядке и сроки, установленные законодательством Российской </a:t>
            </a:r>
            <a:r>
              <a:rPr lang="ru-RU" b="1" dirty="0" smtClean="0">
                <a:solidFill>
                  <a:srgbClr val="C00000"/>
                </a:solidFill>
              </a:rPr>
              <a:t>Федерации</a:t>
            </a:r>
            <a:r>
              <a:rPr lang="ru-RU" b="1" baseline="30000" dirty="0">
                <a:solidFill>
                  <a:srgbClr val="C00000"/>
                </a:solidFill>
              </a:rPr>
              <a:t>.</a:t>
            </a:r>
            <a:endParaRPr lang="ru-RU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0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Аттестат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3863" y="3140968"/>
            <a:ext cx="8628601" cy="34563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endParaRPr lang="ru-RU" sz="1600" b="1" dirty="0" smtClean="0">
              <a:latin typeface="Cambria" pitchFamily="18" charset="0"/>
            </a:endParaRPr>
          </a:p>
          <a:p>
            <a:pPr marL="45720" algn="ctr"/>
            <a:r>
              <a:rPr lang="ru-RU" sz="1600" b="1" dirty="0" smtClean="0">
                <a:latin typeface="Cambria" pitchFamily="18" charset="0"/>
              </a:rPr>
              <a:t>Минимальные баллы</a:t>
            </a:r>
            <a:endParaRPr lang="ru-RU" sz="1600" dirty="0" smtClean="0">
              <a:latin typeface="Cambria" pitchFamily="18" charset="0"/>
            </a:endParaRPr>
          </a:p>
          <a:p>
            <a:pPr marL="45720" algn="ctr"/>
            <a:endParaRPr lang="ru-RU" sz="1600" dirty="0">
              <a:latin typeface="Cambria" pitchFamily="18" charset="0"/>
            </a:endParaRPr>
          </a:p>
          <a:p>
            <a:pPr marL="331470" indent="-285750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Русский язык  - 15 баллов  </a:t>
            </a:r>
          </a:p>
          <a:p>
            <a:pPr marL="331470" indent="-285750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Математика – 8 баллов (из них не менее 2 баллов по модулю «Геометрия)</a:t>
            </a:r>
            <a:endParaRPr lang="ru-RU" sz="1600" dirty="0">
              <a:latin typeface="Cambria" pitchFamily="18" charset="0"/>
            </a:endParaRPr>
          </a:p>
          <a:p>
            <a:pPr marL="331470" indent="-285750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Физика – 11 баллов</a:t>
            </a:r>
          </a:p>
          <a:p>
            <a:pPr marL="331470" indent="-285750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Химия – 10 баллов</a:t>
            </a:r>
          </a:p>
          <a:p>
            <a:pPr marL="331470" indent="-285750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Биология – 13 баллов</a:t>
            </a:r>
          </a:p>
          <a:p>
            <a:pPr marL="331470" indent="-285750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География – 12 баллов</a:t>
            </a:r>
          </a:p>
          <a:p>
            <a:pPr marL="331470" indent="-285750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Обществознание – 14 баллов</a:t>
            </a:r>
          </a:p>
          <a:p>
            <a:pPr marL="331470" indent="-285750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История – 11 баллов</a:t>
            </a:r>
          </a:p>
          <a:p>
            <a:pPr marL="331470" indent="-285750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Литература – 16 баллов</a:t>
            </a:r>
          </a:p>
          <a:p>
            <a:pPr marL="331470" indent="-285750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Информатика и ИКТ – 5 баллов</a:t>
            </a:r>
          </a:p>
          <a:p>
            <a:pPr marL="331470" indent="-285750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Иностранный язык  (письменная и устная часть) – 29 баллов </a:t>
            </a:r>
          </a:p>
          <a:p>
            <a:pPr marL="331470" indent="-285750">
              <a:buFontTx/>
              <a:buChar char="-"/>
            </a:pPr>
            <a:endParaRPr lang="ru-RU" sz="1600" dirty="0" smtClean="0"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3863" y="1268760"/>
            <a:ext cx="8628601" cy="15841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endParaRPr lang="ru-RU" sz="1600" b="1" dirty="0" smtClean="0">
              <a:latin typeface="Cambria" pitchFamily="18" charset="0"/>
            </a:endParaRPr>
          </a:p>
          <a:p>
            <a:pPr marL="45720" algn="ctr"/>
            <a:r>
              <a:rPr lang="ru-RU" dirty="0">
                <a:latin typeface="Cambria" panose="02040503050406030204" pitchFamily="18" charset="0"/>
              </a:rPr>
              <a:t>Основанием для выдачи аттестата об основном общем образовании будут являться положительные результаты экзаменов по 4 обязательным учебным предметам (русскому языку, математике и 2 предметам по выбору обучающегося).</a:t>
            </a:r>
          </a:p>
          <a:p>
            <a:pPr marL="331470" indent="-285750">
              <a:buFontTx/>
              <a:buChar char="-"/>
            </a:pPr>
            <a:endParaRPr lang="ru-RU" sz="16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Аттестат с отличием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3863" y="1196752"/>
            <a:ext cx="8628601" cy="540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endParaRPr lang="ru-RU" sz="1600" b="1" dirty="0" smtClean="0">
              <a:latin typeface="Cambria" pitchFamily="18" charset="0"/>
            </a:endParaRPr>
          </a:p>
          <a:p>
            <a:pPr marL="45720"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Аттестат об основном общем образовании с отличием и приложение к нему выдаются выпускникам 9 класса, завершившим обучение по образовательным программам основного общего образования, успешно прошедшим государственную итоговую аттестацию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имеющим итоговые отметки «отлично» по всем учебным предметам учебного плана,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изучавшимся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на уровне основного общего образования.</a:t>
            </a:r>
            <a:endParaRPr lang="ru-RU" sz="2000" dirty="0" smtClean="0">
              <a:latin typeface="Cambria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ГИА 9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967" y="1268760"/>
            <a:ext cx="8635497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Обучающиеся, не прошедшие ГИА 9 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(оставленные на повторное обучение)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1349152"/>
            <a:ext cx="879336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2204864"/>
            <a:ext cx="4176464" cy="38884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dirty="0" smtClean="0">
                <a:latin typeface="Cambria" pitchFamily="18" charset="0"/>
              </a:rPr>
              <a:t>Обучающимся, не имеющим академической задолженности и в полном объеме выполнившим учебный план или индивидуальный учебный план (имеющим годовые отметки по всем учебным предметам учебного плана за 9 класс не ниже удовлетворительных) и допущенных к ГИА в прошлом учебном году, нет необходимости повторно проходить  указанную  процедуру допуска к ГИА в текущем учебном году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7375" y="2204864"/>
            <a:ext cx="4162617" cy="38884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По завершении повторного обучения обучающиеся проходят ГИА 9 по соответствующим учебным предметам (по учебным предметам, при сдаче которых были получены неудовлетворительные результаты)</a:t>
            </a:r>
          </a:p>
          <a:p>
            <a:pPr algn="ctr"/>
            <a:endParaRPr lang="ru-RU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Повторная сдача ГИА в дополнительный период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7172" name="Прямоугольник 74"/>
          <p:cNvSpPr>
            <a:spLocks noChangeArrowheads="1"/>
          </p:cNvSpPr>
          <p:nvPr/>
        </p:nvSpPr>
        <p:spPr bwMode="auto">
          <a:xfrm>
            <a:off x="448640" y="1190764"/>
            <a:ext cx="824672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Не ранее 1 сентября</a:t>
            </a:r>
          </a:p>
          <a:p>
            <a:pPr algn="just">
              <a:spcAft>
                <a:spcPts val="1200"/>
              </a:spcAft>
              <a:defRPr/>
            </a:pPr>
            <a:endParaRPr lang="ru-RU" sz="32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55600" indent="-34290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получившие на ГИА неудовлетворительный результат более чем по двум предметам либо получившие неудовлетворительный результат по одному или двум предметам в резервные сроки;</a:t>
            </a:r>
          </a:p>
          <a:p>
            <a:pPr marL="12700" algn="just">
              <a:spcAft>
                <a:spcPts val="1200"/>
              </a:spcAft>
              <a:defRPr/>
            </a:pPr>
            <a:endParaRPr lang="ru-RU" sz="2400" b="1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357938"/>
            <a:ext cx="9144000" cy="523875"/>
            <a:chOff x="-207" y="5857896"/>
            <a:chExt cx="9144207" cy="523220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244"/>
              <a:ext cx="9144207" cy="4280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857896"/>
              <a:ext cx="9144207" cy="523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Кировское областное государственное бюджетное учреждение</a:t>
              </a:r>
              <a:b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«Центр оценки качества образования»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Контактная информация</a:t>
            </a:r>
          </a:p>
        </p:txBody>
      </p:sp>
      <p:pic>
        <p:nvPicPr>
          <p:cNvPr id="36869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836712"/>
            <a:ext cx="7128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ahoma" panose="020B0604030504040204" pitchFamily="34" charset="0"/>
              </a:rPr>
              <a:t>Телефон горячей линии</a:t>
            </a:r>
            <a:br>
              <a:rPr lang="ru-RU" sz="3200" b="1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ahoma" panose="020B0604030504040204" pitchFamily="34" charset="0"/>
              </a:rPr>
              <a:t>по вопросам проведения ГИА в</a:t>
            </a:r>
            <a:br>
              <a:rPr lang="ru-RU" sz="3200" b="1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ru-RU" sz="3200" b="1" dirty="0">
                <a:solidFill>
                  <a:srgbClr val="000000"/>
                </a:solidFill>
                <a:latin typeface="Tahoma" panose="020B0604030504040204" pitchFamily="34" charset="0"/>
              </a:rPr>
              <a:t>Кировской области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</a:rPr>
              <a:t>Министерство образования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</a:rPr>
              <a:t>Кировской области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</a:rPr>
              <a:t>(8332) 27-27-07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</a:rPr>
              <a:t>Региональный центр обработки информации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</a:rPr>
              <a:t>(8332) 71-44-06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925" t="9401" r="21651" b="3800"/>
          <a:stretch/>
        </p:blipFill>
        <p:spPr>
          <a:xfrm>
            <a:off x="1475656" y="1268759"/>
            <a:ext cx="6552728" cy="52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ИИП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12" t="10179" r="1" b="5499"/>
          <a:stretch/>
        </p:blipFill>
        <p:spPr>
          <a:xfrm>
            <a:off x="7495" y="1417638"/>
            <a:ext cx="9200980" cy="47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Комплектование 10-ых 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58924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класса – 50 человек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углубления: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физика, информатика,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Химия, биология, география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История, обществознание</a:t>
            </a:r>
          </a:p>
        </p:txBody>
      </p:sp>
    </p:spTree>
    <p:extLst>
      <p:ext uri="{BB962C8B-B14F-4D97-AF65-F5344CB8AC3E}">
        <p14:creationId xmlns:p14="http://schemas.microsoft.com/office/powerpoint/2010/main" val="29387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ambria" pitchFamily="18" charset="0"/>
              </a:rPr>
              <a:t>ГИА 9</a:t>
            </a:r>
            <a:endParaRPr lang="ru-RU" sz="2400" b="1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6967" y="1268760"/>
            <a:ext cx="8635497" cy="15841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К ГИА допускаются обучающиеся, не имеющие академической </a:t>
            </a:r>
            <a:r>
              <a:rPr lang="ru-RU" dirty="0" smtClean="0">
                <a:latin typeface="Cambria" panose="02040503050406030204" pitchFamily="18" charset="0"/>
              </a:rPr>
              <a:t>задолженности, </a:t>
            </a:r>
            <a:r>
              <a:rPr lang="ru-RU" dirty="0">
                <a:latin typeface="Cambria" panose="02040503050406030204" pitchFamily="18" charset="0"/>
              </a:rPr>
              <a:t>в полном объеме выполнившие учебный план </a:t>
            </a:r>
            <a:r>
              <a:rPr lang="ru-RU" dirty="0" smtClean="0">
                <a:latin typeface="Cambria" panose="02040503050406030204" pitchFamily="18" charset="0"/>
              </a:rPr>
              <a:t>(</a:t>
            </a:r>
            <a:r>
              <a:rPr lang="ru-RU" dirty="0">
                <a:latin typeface="Cambria" panose="02040503050406030204" pitchFamily="18" charset="0"/>
              </a:rPr>
              <a:t>имеющие годовые отметки по всем учебным предметам учебного плана за IX класс не ниже удовлетворительных</a:t>
            </a:r>
            <a:r>
              <a:rPr lang="ru-RU" dirty="0" smtClean="0">
                <a:latin typeface="Cambria" panose="02040503050406030204" pitchFamily="18" charset="0"/>
              </a:rPr>
              <a:t>), имеющие результат «зачет» за 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итоговое собеседование по русскому языку </a:t>
            </a:r>
            <a:endParaRPr lang="ru-RU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1349152"/>
            <a:ext cx="879336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smtClean="0">
                <a:latin typeface="Cambria" pitchFamily="18" charset="0"/>
                <a:ea typeface="Tahoma" pitchFamily="34" charset="0"/>
                <a:cs typeface="Calibri" pitchFamily="34" charset="0"/>
              </a:rPr>
              <a:t> </a:t>
            </a:r>
            <a:endParaRPr lang="ru-RU" sz="2800" dirty="0">
              <a:latin typeface="Cambria" pitchFamily="18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985556"/>
            <a:ext cx="8628601" cy="15841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dirty="0">
                <a:latin typeface="Cambria" pitchFamily="18" charset="0"/>
              </a:rPr>
              <a:t>Для обучающихся </a:t>
            </a:r>
            <a:r>
              <a:rPr lang="ru-RU" b="1" dirty="0">
                <a:latin typeface="Cambria" pitchFamily="18" charset="0"/>
              </a:rPr>
              <a:t>с ограниченными возможностями здоровья, обучающихся детей-инвалидов и инвалидов</a:t>
            </a:r>
            <a:r>
              <a:rPr lang="ru-RU" dirty="0">
                <a:latin typeface="Cambria" pitchFamily="18" charset="0"/>
              </a:rPr>
              <a:t>, освоивших образовательные программы основного общего образования, количество сдаваемых экзаменов </a:t>
            </a:r>
            <a:r>
              <a:rPr lang="ru-RU" b="1" dirty="0">
                <a:latin typeface="Cambria" pitchFamily="18" charset="0"/>
              </a:rPr>
              <a:t>по их желанию </a:t>
            </a:r>
            <a:r>
              <a:rPr lang="ru-RU" dirty="0">
                <a:latin typeface="Cambria" pitchFamily="18" charset="0"/>
              </a:rPr>
              <a:t>сокращается </a:t>
            </a:r>
            <a:r>
              <a:rPr lang="ru-RU" b="1" dirty="0">
                <a:latin typeface="Cambria" pitchFamily="18" charset="0"/>
              </a:rPr>
              <a:t>до двух обязательных экзаменов </a:t>
            </a:r>
            <a:endParaRPr lang="ru-RU" b="1" dirty="0" smtClean="0">
              <a:latin typeface="Cambria" pitchFamily="18" charset="0"/>
            </a:endParaRPr>
          </a:p>
          <a:p>
            <a:pPr marL="45720" algn="ctr"/>
            <a:r>
              <a:rPr lang="ru-RU" b="1" dirty="0" smtClean="0">
                <a:latin typeface="Cambria" pitchFamily="18" charset="0"/>
              </a:rPr>
              <a:t>по </a:t>
            </a:r>
            <a:r>
              <a:rPr lang="ru-RU" b="1" dirty="0">
                <a:latin typeface="Cambria" pitchFamily="18" charset="0"/>
              </a:rPr>
              <a:t>русскому языку и математике</a:t>
            </a:r>
            <a:r>
              <a:rPr lang="ru-RU" dirty="0">
                <a:latin typeface="Cambria" pitchFamily="18" charset="0"/>
              </a:rPr>
              <a:t>.</a:t>
            </a:r>
            <a:endParaRPr lang="ru-RU" dirty="0" smtClean="0"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2790" y="3113348"/>
            <a:ext cx="8635497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ГИА проводится </a:t>
            </a:r>
            <a:r>
              <a:rPr lang="ru-RU" dirty="0">
                <a:latin typeface="Cambria" panose="02040503050406030204" pitchFamily="18" charset="0"/>
              </a:rPr>
              <a:t>по обязательным учебным предметам (русский язык и математика), а также по 2 учебным предметам по выбору обучающегося из перечисленных: физика, химия, </a:t>
            </a:r>
            <a:r>
              <a:rPr lang="ru-RU" dirty="0" smtClean="0">
                <a:latin typeface="Cambria" panose="02040503050406030204" pitchFamily="18" charset="0"/>
              </a:rPr>
              <a:t>информатика, </a:t>
            </a:r>
            <a:r>
              <a:rPr lang="ru-RU" dirty="0">
                <a:latin typeface="Cambria" panose="02040503050406030204" pitchFamily="18" charset="0"/>
              </a:rPr>
              <a:t>биология, история, география, обществознание, литература, иностранные языки. </a:t>
            </a:r>
            <a:endParaRPr lang="ru-RU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Обязательные предметы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000" dirty="0"/>
              <a:t>р</a:t>
            </a:r>
            <a:r>
              <a:rPr lang="ru-RU" sz="2000" dirty="0" smtClean="0"/>
              <a:t>усский</a:t>
            </a:r>
          </a:p>
          <a:p>
            <a:r>
              <a:rPr lang="ru-RU" sz="2000" dirty="0" smtClean="0"/>
              <a:t>литература</a:t>
            </a:r>
          </a:p>
          <a:p>
            <a:r>
              <a:rPr lang="ru-RU" sz="2000" dirty="0" smtClean="0"/>
              <a:t>иностранный язык</a:t>
            </a:r>
          </a:p>
          <a:p>
            <a:r>
              <a:rPr lang="ru-RU" sz="2000" dirty="0" smtClean="0"/>
              <a:t>математика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нформатика</a:t>
            </a:r>
            <a:endParaRPr lang="ru-RU" sz="2000" dirty="0"/>
          </a:p>
          <a:p>
            <a:r>
              <a:rPr lang="ru-RU" sz="2000" dirty="0" smtClean="0"/>
              <a:t>история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бществознание</a:t>
            </a:r>
          </a:p>
          <a:p>
            <a:r>
              <a:rPr lang="ru-RU" sz="2000" dirty="0" smtClean="0"/>
              <a:t>география </a:t>
            </a:r>
          </a:p>
          <a:p>
            <a:r>
              <a:rPr lang="ru-RU" sz="2000" dirty="0" smtClean="0"/>
              <a:t>физика </a:t>
            </a:r>
          </a:p>
          <a:p>
            <a:r>
              <a:rPr lang="ru-RU" sz="2000" dirty="0" smtClean="0"/>
              <a:t>химия</a:t>
            </a:r>
          </a:p>
          <a:p>
            <a:r>
              <a:rPr lang="ru-RU" sz="2000" dirty="0" smtClean="0"/>
              <a:t>биология </a:t>
            </a:r>
          </a:p>
          <a:p>
            <a:r>
              <a:rPr lang="ru-RU" sz="2000" dirty="0" smtClean="0"/>
              <a:t>физическая культура </a:t>
            </a:r>
          </a:p>
          <a:p>
            <a:r>
              <a:rPr lang="ru-RU" sz="2000" dirty="0" smtClean="0"/>
              <a:t>ОБЖ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332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Комплектование 10-ых </a:t>
            </a:r>
            <a:r>
              <a:rPr lang="ru-RU" dirty="0" smtClean="0"/>
              <a:t>классов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Порядок индивидуального отбора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Распоряжение министерства образования Кировской области об утверждении порядка индивидуального отбора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Порядок организации индивидуального отбора в лицей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4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Рейтинговая таблица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67" t="18249" r="1609" b="8345"/>
          <a:stretch/>
        </p:blipFill>
        <p:spPr>
          <a:xfrm>
            <a:off x="359529" y="1417638"/>
            <a:ext cx="8327271" cy="48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Рейтинговая таблица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563" t="20601" b="8001"/>
          <a:stretch/>
        </p:blipFill>
        <p:spPr>
          <a:xfrm>
            <a:off x="277454" y="1417638"/>
            <a:ext cx="8471010" cy="44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Основной государственный экзамен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7172" name="Прямоугольник 74"/>
          <p:cNvSpPr>
            <a:spLocks noChangeArrowheads="1"/>
          </p:cNvSpPr>
          <p:nvPr/>
        </p:nvSpPr>
        <p:spPr bwMode="auto">
          <a:xfrm>
            <a:off x="214282" y="1000108"/>
            <a:ext cx="8643937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355600" algn="ctr">
              <a:spcAft>
                <a:spcPts val="120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ГИА включает в себя </a:t>
            </a:r>
          </a:p>
          <a:p>
            <a:pPr marL="533400" indent="-355600" algn="ctr">
              <a:spcAft>
                <a:spcPts val="1200"/>
              </a:spcAft>
              <a:defRPr/>
            </a:pPr>
            <a:endParaRPr lang="ru-RU" sz="16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533400" indent="-355600" algn="ctr">
              <a:spcAft>
                <a:spcPts val="12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обязательные экзамены </a:t>
            </a:r>
          </a:p>
          <a:p>
            <a:pPr marL="533400" indent="-355600" algn="ctr">
              <a:spcAft>
                <a:spcPts val="12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 русскому языку и математике. </a:t>
            </a:r>
          </a:p>
          <a:p>
            <a:pPr marL="533400" indent="-355600" algn="ctr">
              <a:spcAft>
                <a:spcPts val="1200"/>
              </a:spcAft>
              <a:defRPr/>
            </a:pPr>
            <a:endParaRPr lang="ru-RU" sz="11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533400" indent="-355600" algn="ctr">
              <a:spcAft>
                <a:spcPts val="120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 также</a:t>
            </a:r>
          </a:p>
          <a:p>
            <a:pPr marL="533400" indent="-355600" algn="ctr">
              <a:spcAft>
                <a:spcPts val="1200"/>
              </a:spcAft>
              <a:defRPr/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533400" indent="-355600" algn="ctr">
              <a:spcAft>
                <a:spcPts val="12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два учебных предмета по выбору обучающегося.</a:t>
            </a:r>
            <a:endParaRPr lang="ru-RU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Формы проведения ГИА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sp>
        <p:nvSpPr>
          <p:cNvPr id="7172" name="Прямоугольник 74"/>
          <p:cNvSpPr>
            <a:spLocks noChangeArrowheads="1"/>
          </p:cNvSpPr>
          <p:nvPr/>
        </p:nvSpPr>
        <p:spPr bwMode="auto">
          <a:xfrm>
            <a:off x="214282" y="1000108"/>
            <a:ext cx="86439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355600" algn="ctr">
              <a:spcAft>
                <a:spcPts val="120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Предметы по выбору</a:t>
            </a:r>
          </a:p>
          <a:p>
            <a:pPr marL="533400" indent="-355600" algn="ctr">
              <a:spcAft>
                <a:spcPts val="1200"/>
              </a:spcAft>
              <a:defRPr/>
            </a:pPr>
            <a:endParaRPr lang="ru-RU" sz="16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533400" indent="-355600" algn="ctr">
              <a:spcAft>
                <a:spcPts val="120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физика, химия, биология, литература, география, история, обществознание, иностранные языки (английский, французский, </a:t>
            </a:r>
            <a:r>
              <a:rPr lang="ru-RU" sz="4000" dirty="0" smtClean="0">
                <a:solidFill>
                  <a:srgbClr val="FF0000"/>
                </a:solidFill>
              </a:rPr>
              <a:t>немецкий, </a:t>
            </a:r>
            <a:r>
              <a:rPr lang="ru-RU" sz="4000" dirty="0">
                <a:solidFill>
                  <a:srgbClr val="FF0000"/>
                </a:solidFill>
              </a:rPr>
              <a:t>испанский языки), </a:t>
            </a:r>
            <a:r>
              <a:rPr lang="ru-RU" sz="4000" dirty="0" smtClean="0">
                <a:solidFill>
                  <a:srgbClr val="FF0000"/>
                </a:solidFill>
              </a:rPr>
              <a:t>информатика</a:t>
            </a:r>
            <a:endParaRPr lang="ru-RU" sz="40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0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7215206" y="1142984"/>
            <a:ext cx="1143008" cy="1071570"/>
            <a:chOff x="6829856" y="2908926"/>
            <a:chExt cx="1342544" cy="13425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856" y="2908926"/>
              <a:ext cx="1342544" cy="1342544"/>
            </a:xfrm>
            <a:prstGeom prst="rect">
              <a:avLst/>
            </a:prstGeom>
          </p:spPr>
        </p:pic>
        <p:cxnSp>
          <p:nvCxnSpPr>
            <p:cNvPr id="8" name="Прямая со стрелкой 7"/>
            <p:cNvCxnSpPr>
              <a:stCxn id="4" idx="1"/>
            </p:cNvCxnSpPr>
            <p:nvPr/>
          </p:nvCxnSpPr>
          <p:spPr>
            <a:xfrm flipH="1" flipV="1">
              <a:off x="7236296" y="3405010"/>
              <a:ext cx="247998" cy="142836"/>
            </a:xfrm>
            <a:prstGeom prst="straightConnector1">
              <a:avLst/>
            </a:prstGeom>
            <a:ln w="34925">
              <a:solidFill>
                <a:schemeClr val="accent4">
                  <a:lumMod val="50000"/>
                </a:schemeClr>
              </a:solidFill>
              <a:headEnd type="none" w="lg" len="med"/>
              <a:tailEnd type="stealt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16200000" flipV="1">
              <a:off x="7304765" y="3369337"/>
              <a:ext cx="398294" cy="5564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none" w="lg" len="med"/>
              <a:tailEnd type="stealt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/>
            <p:cNvSpPr/>
            <p:nvPr/>
          </p:nvSpPr>
          <p:spPr>
            <a:xfrm>
              <a:off x="7473749" y="3537301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Продолжительность экзаменов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2936"/>
              </p:ext>
            </p:extLst>
          </p:nvPr>
        </p:nvGraphicFramePr>
        <p:xfrm>
          <a:off x="642910" y="785794"/>
          <a:ext cx="6215106" cy="42148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83808"/>
                <a:gridCol w="3631298"/>
              </a:tblGrid>
              <a:tr h="3512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Предмет</a:t>
                      </a: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Время экзамена</a:t>
                      </a:r>
                      <a:endParaRPr lang="ru-RU" sz="1800" b="1" kern="1200" dirty="0">
                        <a:solidFill>
                          <a:srgbClr val="8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МАТЕМАТИКА</a:t>
                      </a:r>
                      <a:endParaRPr lang="ru-RU" sz="1800" b="1" i="0" kern="1200" dirty="0"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часа 55 минут (235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мин.)</a:t>
                      </a:r>
                      <a:endParaRPr lang="ru-RU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РУССКИЙ ЯЗЫК</a:t>
                      </a:r>
                      <a:endParaRPr lang="ru-RU" sz="1800" b="1" i="0" kern="1200" dirty="0"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часа 55 минут (235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мин.)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литература </a:t>
                      </a:r>
                      <a:endParaRPr lang="ru-RU" sz="1800" b="1" i="1" kern="1200" dirty="0"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часа 55 минут (235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мин.)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часа (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180 мин.)</a:t>
                      </a: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обществознание</a:t>
                      </a:r>
                      <a:endParaRPr lang="ru-RU" sz="1800" b="1" i="1" kern="1200" dirty="0"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часа (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180 мин.)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часа (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180 мин.)</a:t>
                      </a: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биология</a:t>
                      </a:r>
                      <a:endParaRPr lang="ru-RU" sz="1800" b="1" i="1" kern="1200" dirty="0"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часа 30 минут (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150 мин.)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информатика и ИКТ</a:t>
                      </a: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часа 30 минут (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150 мин.)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география</a:t>
                      </a:r>
                      <a:endParaRPr lang="ru-RU" sz="1800" b="1" i="1" kern="1200" dirty="0"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часа 30 минут (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150 мин.)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химия</a:t>
                      </a:r>
                      <a:endParaRPr lang="ru-RU" sz="1800" b="1" i="1" kern="1200" dirty="0"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 часа (180 мин.)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2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иностранные языки </a:t>
                      </a:r>
                      <a:endParaRPr lang="ru-RU" sz="1800" b="1" i="1" kern="1200" dirty="0">
                        <a:solidFill>
                          <a:srgbClr val="00206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 часа + 15 мин. (120 + 15 мин.)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84" marR="679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472" y="5000636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В продолжительность экзаменов по учебным предметам </a:t>
            </a:r>
            <a:br>
              <a:rPr 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не включается время, выделенное на подготовительные мероприятия </a:t>
            </a:r>
            <a:r>
              <a:rPr lang="en-US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(инструктаж обучающихся, вскрытие пакетов с экзаменационными материалами, заполнение регистрационных полей экзаменационной работы, настройка технических средств)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7215206" y="2428868"/>
            <a:ext cx="1143008" cy="1071570"/>
            <a:chOff x="6829856" y="2908926"/>
            <a:chExt cx="1342544" cy="13425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856" y="2908926"/>
              <a:ext cx="1342544" cy="1342544"/>
            </a:xfrm>
            <a:prstGeom prst="rect">
              <a:avLst/>
            </a:prstGeom>
          </p:spPr>
        </p:pic>
        <p:cxnSp>
          <p:nvCxnSpPr>
            <p:cNvPr id="27" name="Прямая со стрелкой 26"/>
            <p:cNvCxnSpPr>
              <a:stCxn id="26" idx="1"/>
            </p:cNvCxnSpPr>
            <p:nvPr/>
          </p:nvCxnSpPr>
          <p:spPr>
            <a:xfrm rot="16200000" flipV="1">
              <a:off x="7284533" y="3356449"/>
              <a:ext cx="179463" cy="231191"/>
            </a:xfrm>
            <a:prstGeom prst="straightConnector1">
              <a:avLst/>
            </a:prstGeom>
            <a:ln w="34925">
              <a:solidFill>
                <a:schemeClr val="accent4">
                  <a:lumMod val="50000"/>
                </a:schemeClr>
              </a:solidFill>
              <a:headEnd type="none" w="lg" len="med"/>
              <a:tailEnd type="stealt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7506693" y="3583189"/>
              <a:ext cx="453108" cy="1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none" w="lg" len="med"/>
              <a:tailEnd type="stealt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7479314" y="3551230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215206" y="3714752"/>
            <a:ext cx="1143008" cy="1071570"/>
            <a:chOff x="6829856" y="2908926"/>
            <a:chExt cx="1342544" cy="13425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856" y="2908926"/>
              <a:ext cx="1342544" cy="1342544"/>
            </a:xfrm>
            <a:prstGeom prst="rect">
              <a:avLst/>
            </a:prstGeom>
          </p:spPr>
        </p:pic>
        <p:cxnSp>
          <p:nvCxnSpPr>
            <p:cNvPr id="32" name="Прямая со стрелкой 31"/>
            <p:cNvCxnSpPr/>
            <p:nvPr/>
          </p:nvCxnSpPr>
          <p:spPr>
            <a:xfrm flipV="1">
              <a:off x="7512291" y="3420085"/>
              <a:ext cx="285286" cy="157126"/>
            </a:xfrm>
            <a:prstGeom prst="straightConnector1">
              <a:avLst/>
            </a:prstGeom>
            <a:ln w="34925">
              <a:solidFill>
                <a:schemeClr val="accent4">
                  <a:lumMod val="50000"/>
                </a:schemeClr>
              </a:solidFill>
              <a:headEnd type="none" w="lg" len="med"/>
              <a:tailEnd type="stealt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7512288" y="3308705"/>
              <a:ext cx="373852" cy="256573"/>
            </a:xfrm>
            <a:prstGeom prst="straightConnector1">
              <a:avLst/>
            </a:prstGeom>
            <a:ln w="25400">
              <a:solidFill>
                <a:schemeClr val="accent2">
                  <a:lumMod val="75000"/>
                </a:schemeClr>
              </a:solidFill>
              <a:headEnd type="none" w="lg" len="med"/>
              <a:tailEnd type="stealt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7473749" y="3537301"/>
              <a:ext cx="72008" cy="72008"/>
            </a:xfrm>
            <a:prstGeom prst="ellips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8501090" y="1142984"/>
            <a:ext cx="285751" cy="181588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Arial" charset="0"/>
              </a:rPr>
              <a:t>Инструктаж</a:t>
            </a:r>
            <a:endParaRPr 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01090" y="2928934"/>
            <a:ext cx="285751" cy="18782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Arial" charset="0"/>
              </a:rPr>
              <a:t>Экзамен</a:t>
            </a:r>
            <a:endParaRPr 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7" name="Левая фигурная скобка 46"/>
          <p:cNvSpPr/>
          <p:nvPr/>
        </p:nvSpPr>
        <p:spPr>
          <a:xfrm>
            <a:off x="6929454" y="1142984"/>
            <a:ext cx="500066" cy="3714776"/>
          </a:xfrm>
          <a:prstGeom prst="leftBrace">
            <a:avLst>
              <a:gd name="adj1" fmla="val 36352"/>
              <a:gd name="adj2" fmla="val 9787"/>
            </a:avLst>
          </a:prstGeom>
          <a:ln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Заявление для участия в ГИА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/>
              <a:t>Для участия в ГИА необходимо подать в образовательную организацию заявление с указанием выбранных учебных предметов до 1 марта (включительно).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 лицее до 20 февраля включительно!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Основной государственный экзамен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387" y="735348"/>
            <a:ext cx="81802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Заявление + согласие на обработку ПД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197013"/>
            <a:ext cx="648072" cy="50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5" name="Рисунок 5134"/>
          <p:cNvPicPr>
            <a:picLocks noChangeAspect="1"/>
          </p:cNvPicPr>
          <p:nvPr/>
        </p:nvPicPr>
        <p:blipFill rotWithShape="1">
          <a:blip r:embed="rId4"/>
          <a:srcRect l="29526" t="15000" r="29525" b="6601"/>
          <a:stretch/>
        </p:blipFill>
        <p:spPr>
          <a:xfrm>
            <a:off x="723900" y="1124744"/>
            <a:ext cx="7016452" cy="52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0" y="6429375"/>
            <a:ext cx="9144000" cy="428625"/>
            <a:chOff x="-207" y="5929313"/>
            <a:chExt cx="9144207" cy="428625"/>
          </a:xfrm>
          <a:solidFill>
            <a:srgbClr val="3123E9"/>
          </a:solidFill>
        </p:grpSpPr>
        <p:sp>
          <p:nvSpPr>
            <p:cNvPr id="5" name="Прямоугольник 4"/>
            <p:cNvSpPr/>
            <p:nvPr/>
          </p:nvSpPr>
          <p:spPr>
            <a:xfrm>
              <a:off x="-207" y="5929313"/>
              <a:ext cx="9144207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-207" y="5980113"/>
              <a:ext cx="9144207" cy="307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Государственная итоговая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аттестация выпускников IX классов </a:t>
              </a:r>
            </a:p>
          </p:txBody>
        </p:sp>
      </p:grp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 anchorCtr="1"/>
          <a:lstStyle/>
          <a:p>
            <a:pPr marL="5413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-52"/>
                <a:cs typeface="Tahoma" charset="-52"/>
              </a:rPr>
              <a:t>Государственный выпускной экзамен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-52"/>
              <a:cs typeface="Tahoma" charset="-52"/>
            </a:endParaRPr>
          </a:p>
        </p:txBody>
      </p:sp>
      <p:pic>
        <p:nvPicPr>
          <p:cNvPr id="5125" name="Picture 3" descr="C:\Users\Muftakhov\Desktop\o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810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387" y="735348"/>
            <a:ext cx="818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Заявление + согласие на обработку ПД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1403648" y="5299806"/>
            <a:ext cx="194421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197013"/>
            <a:ext cx="648072" cy="50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7163" t="19201" r="24013" b="26200"/>
          <a:stretch/>
        </p:blipFill>
        <p:spPr>
          <a:xfrm>
            <a:off x="1619672" y="1269021"/>
            <a:ext cx="5760640" cy="362362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09214" y="4855848"/>
            <a:ext cx="8628601" cy="15841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algn="ctr"/>
            <a:r>
              <a:rPr lang="ru-RU" dirty="0">
                <a:latin typeface="Cambria" pitchFamily="18" charset="0"/>
              </a:rPr>
              <a:t>Для обучающихся </a:t>
            </a:r>
            <a:r>
              <a:rPr lang="ru-RU" b="1" dirty="0">
                <a:latin typeface="Cambria" pitchFamily="18" charset="0"/>
              </a:rPr>
              <a:t>с ограниченными возможностями здоровья, обучающихся детей-инвалидов и инвалидов</a:t>
            </a:r>
            <a:r>
              <a:rPr lang="ru-RU" dirty="0">
                <a:latin typeface="Cambria" pitchFamily="18" charset="0"/>
              </a:rPr>
              <a:t>, освоивших образовательные программы основного общего образования, количество сдаваемых экзаменов </a:t>
            </a:r>
            <a:r>
              <a:rPr lang="ru-RU" b="1" dirty="0">
                <a:latin typeface="Cambria" pitchFamily="18" charset="0"/>
              </a:rPr>
              <a:t>по их желанию </a:t>
            </a:r>
            <a:r>
              <a:rPr lang="ru-RU" dirty="0">
                <a:latin typeface="Cambria" pitchFamily="18" charset="0"/>
              </a:rPr>
              <a:t>сокращается </a:t>
            </a:r>
            <a:r>
              <a:rPr lang="ru-RU" b="1" dirty="0">
                <a:latin typeface="Cambria" pitchFamily="18" charset="0"/>
              </a:rPr>
              <a:t>до двух обязательных экзаменов </a:t>
            </a:r>
            <a:endParaRPr lang="ru-RU" b="1" dirty="0" smtClean="0">
              <a:latin typeface="Cambria" pitchFamily="18" charset="0"/>
            </a:endParaRPr>
          </a:p>
          <a:p>
            <a:pPr marL="45720" algn="ctr"/>
            <a:r>
              <a:rPr lang="ru-RU" b="1" dirty="0" smtClean="0">
                <a:latin typeface="Cambria" pitchFamily="18" charset="0"/>
              </a:rPr>
              <a:t>по </a:t>
            </a:r>
            <a:r>
              <a:rPr lang="ru-RU" b="1" dirty="0">
                <a:latin typeface="Cambria" pitchFamily="18" charset="0"/>
              </a:rPr>
              <a:t>русскому языку и математике</a:t>
            </a:r>
            <a:r>
              <a:rPr lang="ru-RU" dirty="0">
                <a:latin typeface="Cambria" pitchFamily="18" charset="0"/>
              </a:rPr>
              <a:t>.</a:t>
            </a:r>
            <a:endParaRPr lang="ru-RU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4513</TotalTime>
  <Words>1753</Words>
  <Application>Microsoft Office PowerPoint</Application>
  <PresentationFormat>Экран (4:3)</PresentationFormat>
  <Paragraphs>313</Paragraphs>
  <Slides>33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</vt:lpstr>
      <vt:lpstr>Tahoma</vt:lpstr>
      <vt:lpstr>Times New Roman</vt:lpstr>
      <vt:lpstr>Wingdings</vt:lpstr>
      <vt:lpstr>Тема Office</vt:lpstr>
      <vt:lpstr>Организация и проведение государственной итоговой аттестации выпускников IX классов  общеобразовательных организаций в Кировской области  в 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участия в ГИА необходимо подать в образовательную организацию заявление с указанием выбранных учебных предметов до 1 марта (включительно).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расписанию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ИИП</vt:lpstr>
      <vt:lpstr>ИИП</vt:lpstr>
      <vt:lpstr>Комплектование 10-ых классов</vt:lpstr>
      <vt:lpstr>Обязательные предметы</vt:lpstr>
      <vt:lpstr>Комплектование 10-ых классов</vt:lpstr>
      <vt:lpstr>Рейтинговая таблица</vt:lpstr>
      <vt:lpstr>Рейтинговая таблица</vt:lpstr>
    </vt:vector>
  </TitlesOfParts>
  <Company>ОГУ ЦОКО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</dc:creator>
  <cp:lastModifiedBy>Заира Р. Хакимова</cp:lastModifiedBy>
  <cp:revision>383</cp:revision>
  <cp:lastPrinted>2018-02-06T13:09:14Z</cp:lastPrinted>
  <dcterms:created xsi:type="dcterms:W3CDTF">2012-02-28T07:45:36Z</dcterms:created>
  <dcterms:modified xsi:type="dcterms:W3CDTF">2024-03-02T06:09:49Z</dcterms:modified>
</cp:coreProperties>
</file>