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8" r:id="rId1"/>
  </p:sldMasterIdLst>
  <p:notesMasterIdLst>
    <p:notesMasterId r:id="rId16"/>
  </p:notesMasterIdLst>
  <p:handoutMasterIdLst>
    <p:handoutMasterId r:id="rId17"/>
  </p:handoutMasterIdLst>
  <p:sldIdLst>
    <p:sldId id="284" r:id="rId2"/>
    <p:sldId id="291" r:id="rId3"/>
    <p:sldId id="288" r:id="rId4"/>
    <p:sldId id="289" r:id="rId5"/>
    <p:sldId id="304" r:id="rId6"/>
    <p:sldId id="292" r:id="rId7"/>
    <p:sldId id="305" r:id="rId8"/>
    <p:sldId id="302" r:id="rId9"/>
    <p:sldId id="290" r:id="rId10"/>
    <p:sldId id="294" r:id="rId11"/>
    <p:sldId id="295" r:id="rId12"/>
    <p:sldId id="296" r:id="rId13"/>
    <p:sldId id="303" r:id="rId14"/>
    <p:sldId id="306" r:id="rId15"/>
  </p:sldIdLst>
  <p:sldSz cx="9144000" cy="6858000" type="screen4x3"/>
  <p:notesSz cx="6735763" cy="9866313"/>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CC"/>
    <a:srgbClr val="660066"/>
    <a:srgbClr val="663300"/>
    <a:srgbClr val="006600"/>
    <a:srgbClr val="996633"/>
    <a:srgbClr val="CC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470" autoAdjust="0"/>
  </p:normalViewPr>
  <p:slideViewPr>
    <p:cSldViewPr>
      <p:cViewPr varScale="1">
        <p:scale>
          <a:sx n="101" d="100"/>
          <a:sy n="101" d="100"/>
        </p:scale>
        <p:origin x="-1914"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56EB99B0-8C37-4B5B-BBA2-AB1E6C832991}" type="datetimeFigureOut">
              <a:rPr lang="ru-RU"/>
              <a:pPr>
                <a:defRPr/>
              </a:pPr>
              <a:t>12.09.2024</a:t>
            </a:fld>
            <a:endParaRPr lang="ru-RU"/>
          </a:p>
        </p:txBody>
      </p:sp>
      <p:sp>
        <p:nvSpPr>
          <p:cNvPr id="4" name="Нижний колонтитул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970B767D-8F21-426A-A12A-67129A6F3FCF}" type="slidenum">
              <a:rPr lang="ru-RU"/>
              <a:pPr>
                <a:defRPr/>
              </a:pPr>
              <a:t>‹#›</a:t>
            </a:fld>
            <a:endParaRPr lang="ru-RU"/>
          </a:p>
        </p:txBody>
      </p:sp>
    </p:spTree>
    <p:extLst>
      <p:ext uri="{BB962C8B-B14F-4D97-AF65-F5344CB8AC3E}">
        <p14:creationId xmlns:p14="http://schemas.microsoft.com/office/powerpoint/2010/main" val="273865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B0D85860-6590-47E1-BB89-3B2552C284A5}" type="datetimeFigureOut">
              <a:rPr lang="ru-RU"/>
              <a:pPr>
                <a:defRPr/>
              </a:pPr>
              <a:t>12.09.2024</a:t>
            </a:fld>
            <a:endParaRPr lang="ru-RU"/>
          </a:p>
        </p:txBody>
      </p:sp>
      <p:sp>
        <p:nvSpPr>
          <p:cNvPr id="4" name="Образ слайда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79F8EE80-4E13-4A14-9A18-F0B8ABD13523}" type="slidenum">
              <a:rPr lang="ru-RU"/>
              <a:pPr>
                <a:defRPr/>
              </a:pPr>
              <a:t>‹#›</a:t>
            </a:fld>
            <a:endParaRPr lang="ru-RU"/>
          </a:p>
        </p:txBody>
      </p:sp>
    </p:spTree>
    <p:extLst>
      <p:ext uri="{BB962C8B-B14F-4D97-AF65-F5344CB8AC3E}">
        <p14:creationId xmlns:p14="http://schemas.microsoft.com/office/powerpoint/2010/main" val="9940493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B2EB00E9-C5EC-4D21-9285-25ED66917C73}" type="datetimeFigureOut">
              <a:rPr lang="ru-RU"/>
              <a:pPr>
                <a:defRPr/>
              </a:pPr>
              <a:t>12.09.2024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5808602-4631-425A-84E3-6D87A09DD251}" type="slidenum">
              <a:rPr lang="ru-RU"/>
              <a:pPr>
                <a:defRPr/>
              </a:pPr>
              <a:t>‹#›</a:t>
            </a:fld>
            <a:endParaRPr lang="ru-RU"/>
          </a:p>
        </p:txBody>
      </p:sp>
    </p:spTree>
    <p:extLst>
      <p:ext uri="{BB962C8B-B14F-4D97-AF65-F5344CB8AC3E}">
        <p14:creationId xmlns:p14="http://schemas.microsoft.com/office/powerpoint/2010/main" val="2646128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FB0FB887-E0CA-4852-B26F-EF4E70E7EABA}" type="datetimeFigureOut">
              <a:rPr lang="ru-RU"/>
              <a:pPr>
                <a:defRPr/>
              </a:pPr>
              <a:t>12.09.2024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1DA59AF-4A39-496D-830F-F220B00EDA2A}" type="slidenum">
              <a:rPr lang="ru-RU"/>
              <a:pPr>
                <a:defRPr/>
              </a:pPr>
              <a:t>‹#›</a:t>
            </a:fld>
            <a:endParaRPr lang="ru-RU"/>
          </a:p>
        </p:txBody>
      </p:sp>
    </p:spTree>
    <p:extLst>
      <p:ext uri="{BB962C8B-B14F-4D97-AF65-F5344CB8AC3E}">
        <p14:creationId xmlns:p14="http://schemas.microsoft.com/office/powerpoint/2010/main" val="247961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36B12CA2-BF00-4A26-BCC2-F593D41BED18}" type="datetimeFigureOut">
              <a:rPr lang="ru-RU"/>
              <a:pPr>
                <a:defRPr/>
              </a:pPr>
              <a:t>12.09.2024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356EE09-B8E5-4782-9073-C87A2EFC7139}" type="slidenum">
              <a:rPr lang="ru-RU"/>
              <a:pPr>
                <a:defRPr/>
              </a:pPr>
              <a:t>‹#›</a:t>
            </a:fld>
            <a:endParaRPr lang="ru-RU"/>
          </a:p>
        </p:txBody>
      </p:sp>
    </p:spTree>
    <p:extLst>
      <p:ext uri="{BB962C8B-B14F-4D97-AF65-F5344CB8AC3E}">
        <p14:creationId xmlns:p14="http://schemas.microsoft.com/office/powerpoint/2010/main" val="3013465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lvl1pPr>
              <a:defRPr/>
            </a:lvl1pPr>
          </a:lstStyle>
          <a:p>
            <a:pPr>
              <a:defRPr/>
            </a:pPr>
            <a:fld id="{7EBE4C9F-76D1-494B-AC2B-A006D2898EB4}" type="datetimeFigureOut">
              <a:rPr lang="ru-RU"/>
              <a:pPr>
                <a:defRPr/>
              </a:pPr>
              <a:t>12.09.2024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260FB84-07D9-4198-9B3A-182107437BC1}" type="slidenum">
              <a:rPr lang="ru-RU"/>
              <a:pPr>
                <a:defRPr/>
              </a:pPr>
              <a:t>‹#›</a:t>
            </a:fld>
            <a:endParaRPr lang="ru-RU"/>
          </a:p>
        </p:txBody>
      </p:sp>
    </p:spTree>
    <p:extLst>
      <p:ext uri="{BB962C8B-B14F-4D97-AF65-F5344CB8AC3E}">
        <p14:creationId xmlns:p14="http://schemas.microsoft.com/office/powerpoint/2010/main" val="245660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Oval 6"/>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7"/>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8"/>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0"/>
          </p:nvPr>
        </p:nvSpPr>
        <p:spPr/>
        <p:txBody>
          <a:bodyPr/>
          <a:lstStyle>
            <a:lvl1pPr>
              <a:defRPr/>
            </a:lvl1pPr>
          </a:lstStyle>
          <a:p>
            <a:pPr>
              <a:defRPr/>
            </a:pPr>
            <a:fld id="{18E76F37-FE8A-44E7-AA8D-4476D0A54FCC}" type="datetimeFigureOut">
              <a:rPr lang="ru-RU"/>
              <a:pPr>
                <a:defRPr/>
              </a:pPr>
              <a:t>12.09.2024</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16DCA60E-A8B8-4E7C-8354-6140C0116C7E}" type="slidenum">
              <a:rPr lang="ru-RU"/>
              <a:pPr>
                <a:defRPr/>
              </a:pPr>
              <a:t>‹#›</a:t>
            </a:fld>
            <a:endParaRPr lang="ru-RU"/>
          </a:p>
        </p:txBody>
      </p:sp>
    </p:spTree>
    <p:extLst>
      <p:ext uri="{BB962C8B-B14F-4D97-AF65-F5344CB8AC3E}">
        <p14:creationId xmlns:p14="http://schemas.microsoft.com/office/powerpoint/2010/main" val="863140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4"/>
          </p:nvPr>
        </p:nvSpPr>
        <p:spPr/>
        <p:txBody>
          <a:bodyPr/>
          <a:lstStyle>
            <a:lvl1pPr>
              <a:defRPr/>
            </a:lvl1pPr>
          </a:lstStyle>
          <a:p>
            <a:pPr>
              <a:defRPr/>
            </a:pPr>
            <a:fld id="{7C112162-0E1C-4A3A-9113-44F43049E176}" type="datetimeFigureOut">
              <a:rPr lang="ru-RU"/>
              <a:pPr>
                <a:defRPr/>
              </a:pPr>
              <a:t>12.09.2024</a:t>
            </a:fld>
            <a:endParaRPr lang="ru-RU"/>
          </a:p>
        </p:txBody>
      </p:sp>
      <p:sp>
        <p:nvSpPr>
          <p:cNvPr id="6" name="Footer Placeholder 4"/>
          <p:cNvSpPr>
            <a:spLocks noGrp="1"/>
          </p:cNvSpPr>
          <p:nvPr>
            <p:ph type="ftr" sz="quarter" idx="15"/>
          </p:nvPr>
        </p:nvSpPr>
        <p:spPr/>
        <p:txBody>
          <a:bodyPr/>
          <a:lstStyle>
            <a:lvl1pPr>
              <a:defRPr/>
            </a:lvl1pPr>
          </a:lstStyle>
          <a:p>
            <a:pPr>
              <a:defRPr/>
            </a:pPr>
            <a:endParaRPr lang="ru-RU"/>
          </a:p>
        </p:txBody>
      </p:sp>
      <p:sp>
        <p:nvSpPr>
          <p:cNvPr id="7" name="Slide Number Placeholder 5"/>
          <p:cNvSpPr>
            <a:spLocks noGrp="1"/>
          </p:cNvSpPr>
          <p:nvPr>
            <p:ph type="sldNum" sz="quarter" idx="16"/>
          </p:nvPr>
        </p:nvSpPr>
        <p:spPr/>
        <p:txBody>
          <a:bodyPr/>
          <a:lstStyle>
            <a:lvl1pPr>
              <a:defRPr/>
            </a:lvl1pPr>
          </a:lstStyle>
          <a:p>
            <a:pPr>
              <a:defRPr/>
            </a:pPr>
            <a:fld id="{B2E33D8D-FE15-4F32-BB00-C5336C177C92}" type="slidenum">
              <a:rPr lang="ru-RU"/>
              <a:pPr>
                <a:defRPr/>
              </a:pPr>
              <a:t>‹#›</a:t>
            </a:fld>
            <a:endParaRPr lang="ru-RU"/>
          </a:p>
        </p:txBody>
      </p:sp>
    </p:spTree>
    <p:extLst>
      <p:ext uri="{BB962C8B-B14F-4D97-AF65-F5344CB8AC3E}">
        <p14:creationId xmlns:p14="http://schemas.microsoft.com/office/powerpoint/2010/main" val="3954016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5"/>
          </p:nvPr>
        </p:nvSpPr>
        <p:spPr/>
        <p:txBody>
          <a:bodyPr/>
          <a:lstStyle>
            <a:lvl1pPr>
              <a:defRPr/>
            </a:lvl1pPr>
          </a:lstStyle>
          <a:p>
            <a:pPr>
              <a:defRPr/>
            </a:pPr>
            <a:fld id="{3356AD48-0924-4DC2-AC24-B147E7CB24B2}" type="datetimeFigureOut">
              <a:rPr lang="ru-RU"/>
              <a:pPr>
                <a:defRPr/>
              </a:pPr>
              <a:t>12.09.2024</a:t>
            </a:fld>
            <a:endParaRPr lang="ru-RU"/>
          </a:p>
        </p:txBody>
      </p:sp>
      <p:sp>
        <p:nvSpPr>
          <p:cNvPr id="8" name="Footer Placeholder 4"/>
          <p:cNvSpPr>
            <a:spLocks noGrp="1"/>
          </p:cNvSpPr>
          <p:nvPr>
            <p:ph type="ftr" sz="quarter" idx="16"/>
          </p:nvPr>
        </p:nvSpPr>
        <p:spPr/>
        <p:txBody>
          <a:bodyPr/>
          <a:lstStyle>
            <a:lvl1pPr>
              <a:defRPr/>
            </a:lvl1pPr>
          </a:lstStyle>
          <a:p>
            <a:pPr>
              <a:defRPr/>
            </a:pPr>
            <a:endParaRPr lang="ru-RU"/>
          </a:p>
        </p:txBody>
      </p:sp>
      <p:sp>
        <p:nvSpPr>
          <p:cNvPr id="9" name="Slide Number Placeholder 5"/>
          <p:cNvSpPr>
            <a:spLocks noGrp="1"/>
          </p:cNvSpPr>
          <p:nvPr>
            <p:ph type="sldNum" sz="quarter" idx="17"/>
          </p:nvPr>
        </p:nvSpPr>
        <p:spPr/>
        <p:txBody>
          <a:bodyPr/>
          <a:lstStyle>
            <a:lvl1pPr>
              <a:defRPr/>
            </a:lvl1pPr>
          </a:lstStyle>
          <a:p>
            <a:pPr>
              <a:defRPr/>
            </a:pPr>
            <a:fld id="{84A3F8F1-C085-4854-AE62-25874B631418}" type="slidenum">
              <a:rPr lang="ru-RU"/>
              <a:pPr>
                <a:defRPr/>
              </a:pPr>
              <a:t>‹#›</a:t>
            </a:fld>
            <a:endParaRPr lang="ru-RU"/>
          </a:p>
        </p:txBody>
      </p:sp>
    </p:spTree>
    <p:extLst>
      <p:ext uri="{BB962C8B-B14F-4D97-AF65-F5344CB8AC3E}">
        <p14:creationId xmlns:p14="http://schemas.microsoft.com/office/powerpoint/2010/main" val="3293723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092EB732-9503-45B0-8F5B-A9C2EAA27AB6}" type="datetimeFigureOut">
              <a:rPr lang="ru-RU"/>
              <a:pPr>
                <a:defRPr/>
              </a:pPr>
              <a:t>12.09.2024</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ACA1AC2C-CFEC-4360-9E34-A6D882CA9C24}" type="slidenum">
              <a:rPr lang="ru-RU"/>
              <a:pPr>
                <a:defRPr/>
              </a:pPr>
              <a:t>‹#›</a:t>
            </a:fld>
            <a:endParaRPr lang="ru-RU"/>
          </a:p>
        </p:txBody>
      </p:sp>
    </p:spTree>
    <p:extLst>
      <p:ext uri="{BB962C8B-B14F-4D97-AF65-F5344CB8AC3E}">
        <p14:creationId xmlns:p14="http://schemas.microsoft.com/office/powerpoint/2010/main" val="2375261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3276A5E-C1D6-44EF-9BAF-4732299A8DF3}" type="datetimeFigureOut">
              <a:rPr lang="ru-RU"/>
              <a:pPr>
                <a:defRPr/>
              </a:pPr>
              <a:t>12.09.2024</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076093BF-3850-42EE-A304-356803505482}" type="slidenum">
              <a:rPr lang="ru-RU"/>
              <a:pPr>
                <a:defRPr/>
              </a:pPr>
              <a:t>‹#›</a:t>
            </a:fld>
            <a:endParaRPr lang="ru-RU"/>
          </a:p>
        </p:txBody>
      </p:sp>
    </p:spTree>
    <p:extLst>
      <p:ext uri="{BB962C8B-B14F-4D97-AF65-F5344CB8AC3E}">
        <p14:creationId xmlns:p14="http://schemas.microsoft.com/office/powerpoint/2010/main" val="2910513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88CE5DD-BBDA-4F79-A17A-B86C1C8B7AD2}" type="datetimeFigureOut">
              <a:rPr lang="ru-RU"/>
              <a:pPr>
                <a:defRPr/>
              </a:pPr>
              <a:t>12.09.2024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0F83797A-2483-4C56-84E8-9F35349781C6}" type="slidenum">
              <a:rPr lang="ru-RU"/>
              <a:pPr>
                <a:defRPr/>
              </a:pPr>
              <a:t>‹#›</a:t>
            </a:fld>
            <a:endParaRPr lang="ru-RU"/>
          </a:p>
        </p:txBody>
      </p:sp>
    </p:spTree>
    <p:extLst>
      <p:ext uri="{BB962C8B-B14F-4D97-AF65-F5344CB8AC3E}">
        <p14:creationId xmlns:p14="http://schemas.microsoft.com/office/powerpoint/2010/main" val="326430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38DD60BF-D078-4127-A13B-63370D290CA5}" type="datetimeFigureOut">
              <a:rPr lang="ru-RU"/>
              <a:pPr>
                <a:defRPr/>
              </a:pPr>
              <a:t>12.09.2024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583C59F0-D91A-4547-B3B4-2D68907FCECE}" type="slidenum">
              <a:rPr lang="ru-RU"/>
              <a:pPr>
                <a:defRPr/>
              </a:pPr>
              <a:t>‹#›</a:t>
            </a:fld>
            <a:endParaRPr lang="ru-RU"/>
          </a:p>
        </p:txBody>
      </p:sp>
    </p:spTree>
    <p:extLst>
      <p:ext uri="{BB962C8B-B14F-4D97-AF65-F5344CB8AC3E}">
        <p14:creationId xmlns:p14="http://schemas.microsoft.com/office/powerpoint/2010/main" val="732433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fld id="{EDB0F1AC-7DE4-4F86-B308-EE06B5AE224E}" type="datetimeFigureOut">
              <a:rPr lang="ru-RU"/>
              <a:pPr>
                <a:defRPr/>
              </a:pPr>
              <a:t>12.09.2024</a:t>
            </a:fld>
            <a:endParaRPr lang="ru-RU"/>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ru-RU"/>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defRPr/>
            </a:pPr>
            <a:fld id="{FC84B1E7-78ED-4D9B-8CCB-25F910A99BB2}" type="slidenum">
              <a:rPr lang="ru-RU"/>
              <a:pPr>
                <a:defRPr/>
              </a:pPr>
              <a:t>‹#›</a:t>
            </a:fld>
            <a:endParaRPr lang="ru-RU"/>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019" r:id="rId1"/>
    <p:sldLayoutId id="2147484020" r:id="rId2"/>
    <p:sldLayoutId id="2147484029"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2" Type="http://schemas.openxmlformats.org/officeDocument/2006/relationships/hyperlink" Target="https://sites.google.com/a/vplicei.info/itogovaa-attestacia/%D0%B8%D1%82%D0%BE%D0%B3%D0%BE%D0%B2%D1%8B%D0%B9-%D0%B8%D0%BD%D0%B4%D0%B8%D0%B2%D0%B8%D0%B4%D1%83%D0%B0%D0%BB%D1%8C%D0%BD%D1%8B%D0%B9-%D0%BF%D1%80%D0%BE%D0%B5%D0%BA%D1%82"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4652963"/>
            <a:ext cx="9144000" cy="2205037"/>
          </a:xfrm>
          <a:solidFill>
            <a:schemeClr val="accent1">
              <a:lumMod val="40000"/>
              <a:lumOff val="60000"/>
            </a:schemeClr>
          </a:solidFill>
        </p:spPr>
        <p:txBody>
          <a:bodyPr rtlCol="0">
            <a:noAutofit/>
          </a:bodyPr>
          <a:lstStyle/>
          <a:p>
            <a:pPr marL="0" indent="0" algn="ctr" eaLnBrk="1" fontAlgn="auto" hangingPunct="1">
              <a:spcAft>
                <a:spcPts val="0"/>
              </a:spcAft>
              <a:buFont typeface="Arial" pitchFamily="34" charset="0"/>
              <a:buNone/>
              <a:defRPr/>
            </a:pPr>
            <a:r>
              <a:rPr lang="ru-RU" sz="4000" b="1" i="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Итоговый индивидуальный проект выпускников </a:t>
            </a:r>
          </a:p>
          <a:p>
            <a:pPr marL="0" indent="0" algn="ctr" eaLnBrk="1" fontAlgn="auto" hangingPunct="1">
              <a:spcAft>
                <a:spcPts val="0"/>
              </a:spcAft>
              <a:buFont typeface="Arial" pitchFamily="34" charset="0"/>
              <a:buNone/>
              <a:defRPr/>
            </a:pPr>
            <a:r>
              <a:rPr lang="ru-RU" sz="4000" b="1" i="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основной школы</a:t>
            </a:r>
            <a:endParaRPr lang="ru-RU" sz="4000" b="1" i="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075" name="AutoShape 4" descr="data:image/jpeg;base64,/9j/4AAQSkZJRgABAQAAAQABAAD/2wCEAAkGBxQSEhUUDxQUEA8QDw8UEBQPFBAQDw8PFBQWFhQRFBUYHCggGBolHBQUITEhJSkrLi4uFx8zODMsNygtLisBCgoKDg0OFxAQGiwkICQtLCwsLCwsLCwsLCwsLCwsLCwsLCwsLCwsLCwsLC4sLCwsLCwsLSwsLCwsLCwsLCwsLP/AABEIALcBEwMBEQACEQEDEQH/xAAcAAABBQEBAQAAAAAAAAAAAAABAAIDBAUGBwj/xABHEAABAwICBgYGBwYEBgMAAAABAAIDBBESIQUGEzFBUQciYXGBkRQyQqGxwVJicpLC0fAjM0NTgrIkotLxVGOTs+HiFRYX/8QAGwEAAgMBAQEAAAAAAAAAAAAAAAECAwQFBgf/xABBEQACAQMBBAYIBAQEBgMAAAAAAQIDBBESBSExQQYTUWFxkRQiMoGhscHRQlLh8BUjM2IWcrLSByRDosLxJZKz/9oADAMBAAIRAxEAPwC1N0TNt+zqXA/XjDh5hwW6N6+cTHKzT4Mx6/o3q4rmPZztH0HYXH+l35rRC9pvjuM87OouG85yt0bLCbTRvjP12kDwO4rXCpCXsvJjnTnH2kVVIgBAxqBgKAAUhgKBjUDAkMBQAEDEgAIGNSGKyAAUhgQAkAJAAQMSAAgBIGJAAQAkAFABQIKAEgBrggEyCRqraLYsgLFDBZk+p4JlxzeWN6AKtVTBwsQHA8CAR5FCeAOT0pqVTSkkNMLjxhs0fdIIWmF3Vhzz4medrTnyx4GDUdHDv4U4tykYQfMFaY7Q7YmaVh2SKrujeq4PgI7XSj8Cs9Pp9j/fvK/QZ9qJIujKc+tNC37O0d8QFF38OSZJWMubLsXRafaqR/TGfm5Qd/2RLFYrmx7+irlU+cf/ALI9Pf5R+grtKVR0WTj93NC/7Qkj+AKmr+PNMg7KXJlM9GVbzgtz2j7f2XUvTqfeR9Dn2ou03Re8/vZ2t7I2Od7yQq5X65RLI2XaySs6LrNvFUEu5PjsPcVFX75xJOzXJnBaU0dJTyGOUYXDlm1w5g8Qt1OpGosxMdSm4PDKamQEgYEABIYrIAFkAJAwJAJAAQMSAEgAWQAbIAVkAFACTEJIBIAY8JNEkyEtUcFmT6RidZcM6ZfhlQBZugCGWK6AINmgCaNqAJMCACAgAgIAzJdYaVsuxdOwTYg3D1snH2S61gey6rdaClpzvNsdnXUqXWqD09vd4cTUIVhiKjzYoAkjlCAMDXDVVlZH1bNlbmx1tx5HsKuo1nSllFVWkqiwzxjS+iJaZ+CdhaeB9l3aCuvTqxqLMWcypSlB7yjZWFYEDAgBIACQxWQAkABAwIASQCTASQCTANkAKyBZDZAZAUAJAwEIAZhSwSyfSBisuAdcfGgC5GUAYWntb4aZzo2sfUSsbikbCLtiH13cFRUuIweOLOrZ7Iq3EVNtRi9yzz8EY8OvT5G4o6Gd7DezmYnNJG/MNVaum96izbPYUKb0zrxT7Hu+pd1e1okqakxOgNO1kLnu2mLaXuABYgWGZ8lKnXc56cYM19sunbW6qqpqbeFjhz8R1ZroMTmUkEtXs743xi0QI3jFY3RK434isjo7HelSr1IwzwT4+Rb1S1jNayR5jETWPDW9YuLja54dylRquom8FG09nxspxhqy2s8CTXDS/otJJIw/tDZkfY9xti8Bc+CdeeiDaI7KtVc3UYS4cX4L78DmZ9Rg6hjEQArRhkc9xIL3Ozcwm24Ai3a3tVDts01jidaG3HG8m5/0+GOzHB+/n4nZ1teymg2lQ6zWMaHHeXvtazRxJK1SmoRzI4NGhO5raKS4t+5d5yGkNZqssfLFRmOBjS7aVJLcueG4v4XWeVephtR3d52aWybPXGnUrZk92I/feXdU6ySWnEspu+WSRx4ADFhAA4CzQraEnKGp8zn7Wo06Ny6VNbopL4Z+p0VNOVcc0mq6NkzbSMa8fWAKabXAMHJ6R1Ro3XEsIaDukh/Zub32yPkro3NWPMqlQpy4ow5+inEb09SMB3CVl3D+ppsfJaY3/bEzuzXJkUnRQ8DOpaT2ROt/cn6evy/H9Beh/wBxiVuosse6Rp72uH5pq/jziJ2b7SpHqjIfWkYO4PPxATd9HkmCtHzZoRaoRgdeR7j9XC0fAqmV9PkkWK0jzZIzVenvmZPvt/0qPptTuJeiw7zotD6q0HtRYz9d7z7r2UHdVXzJqhTXI0NL9HNHNGTTN2EtuqWOcW34YmkkW7rFShd1IvfvFO3hJbtx5HpfREtNIY52Fjgcjngd2tPELp06kaizEwTpyg8Mo2VhWKyQCsgAoAKYBQIBQAEDEgAWRgD6UcvPHaGgIAr6YrthBJIM3NbaMfSlccLB94hQqS0xbNNnQ6+tGD4c/Bb38DG0pQik0XON80kf7d/tSTSEB5J7yfJUTj1dF9vM6ltXd3tGm/wp+quxLgaGokGCggH0mvf997nfAhWW6xTRl2zPXe1H3peSSMzWsPbM7BdpqoqSkY8DcZJZXSG/Ywf5gq62dW7nhfM1bO0OktW9Qc5teEYpeb+Rf0lEylopWwgMZFBJhA54SLnmSTvVskoU3jsMVvOd1ewlUeXKSMvo9jwUTTxkkkcfPCPc1V2qxTRq2/U1Xkl2JL6/Uoa8VG2qKWl3gyB8g7CbAeWPzULl6pxgatixdG3r3XdhfP54OzdUrYebMSaQVFfGyTOGkh2uE5h07zZpI42Aus8vWqpPgln3nWpSdCwlOPtTlpz/AGrj5kPSRVl8QhjNrsfPMeUUdg1v9T3N8lC6eY6V4mrYNOManXSXNRXi+Pki9qfAPQoO2O/mSrbf+nEwbWebyr4myxoCuOcW43BAFCuAQAympMrxuLD9Xd5HJADyKlu4skHJwwnzB+SAFJAHj9tEWHm0h492fuQBn1GhmH92Qfj5IAyKzQ0tuownuCAOT0ro+rYbljmjtCAK1DXTNPWJCAO91e0k4gXKAN+v0bHUstI1rvtAFNNrehNZOeZqHBivs2jwCn11T8zI9XDsR59r/qoaKRr2ZwTF2H6jxmWd3EePJdO1r9YsPijDcUtDyuByllqMokAFMBIEJIYLJgGyADZAsnvzK1edO4TsqkAZun58T6SPhJVtc4c2xNL7eeFU1eMV3/I6VgtMK9Tshj/7PHyyVOkuqtRYf5k0Y77Xd8lXdvFP3mvo7DVeZ7Iv6I6TQsWCnhYPYhjH+UK+msRSOVdz116ku1v5nP8ASHO6NtLI3+HWsJ7TYkDxAcqLl40vvOrsOEajr03zgyx0hPw0Ev1zG3ze0n4KVy8U2UbDhqvYd2X8GXNW6YRUUOM2a2na5xOQAtiJU6Xq014Ge/bq3lTHOWF8jhtXMVVpYSvBDSJJWg/ycBbH3ZFqx0m519T8T0t/GNtsrqo90X45y/qely0gK6J4w5WDRsrdIyuwnYupo7OscJeCAGg8/WVEYy65vlg61WrSls6nDPrKT3d37wYmmHl9PWVG9sj2QRH/AJUbwDbvdcqio8wnP3HTso9XcW1v2Jzfi19EdNq88tpYAP8Ah4j5tB+a1Uf6cfA4W0Xm7q/5n8y1JUuVhjEypegCCrq3AZhAGhoSta8ZHNAGo66ABdADZIGu9YAoAyqzRjO0dznD5oAlp2kNwuvJHydm9vceKAOV09oWz7tzacwRuIQBLoinLUAdXROKAFUVB3BAGJrRor0yndGc3NIey2/E3gPC6nTqOnLUiE4KawzyvSWqc8UbpcJdEz1siHMHMjkupRu41Hh7mYKts4LK3owLLWZhWQIKAFZACsgA2QAbIEe+uol507ohTEIAxNYHYKmhJ3GeVv3mtb81nrPE4eJ2NnQc7W6S/Kvg2yp0jdYU0X8yf8m/iVd3v0rvNfR71XWqdkf1+h3TMsuWXkth5zOd46WFrwA9rXgOa4B4DgHNNw4A8RzSaT4koTlB5i8ctxyXSpJ/hoox60tQAP6Qd/i4LLeP1Uu1ne6OR/nzm/wxNLWW5ZDRRZPqS1klsiylYBtXeQt4qyrwVNc/kZbDCnUu58IZa75PgvqY+qrWnSdY9oAbE0RMA3NaCGBo8I/cqqKTrTa5G7aUpR2dbxlxl6z+f1O1M62HmzN1j0nsaaWQeuGYWW3mR/VaB4lV1Z6YNmuwodfcQg+GcvwW9nNa6UbabRUcIyLXQsO7N+b3HzDis9eOiionZ2TVdxtKVXxfu4I63R9IGwRNt6sELfusA+S1QWIpHBuJ6605dsm/NgkgCkUgaxo3oAlwxuyIugCs/QbL44CY3/V3HvCAD/8AIuiymFwPaYb+Y3hAF2CqZILtN0ATEIAoVRQA6iegAVlMCC3vLPmP1zQBz8YIfbtQB0VMLN7SgB4gQAGU5BuEAUNaaxsNLMXtBBhkBH0i5pAHiSrKSbnFLtIVGlFtnz8Au8cUVkwDZACsjABsgQrIwGQ2TwLJ9K4AvNnfBswgDE1o1eNU2LA4MfDO14LgTdvtDvyB8FTWpa8Y5M6Ozr5WrnqWVKOPsYGtTdppSii34A15++534FTW31oI6ezf5ezLip27vgl9TtHLYebGiVAHG67SiSsoYyeq15e++4DE3M+DCsdxvqQR6TY6cLS5qLswvJ/c2dWXbeWauky2t46YHe2lYd/9RuVbS9Zuo/d4GHaD6mnCzjy3y75P7LcZXRszGauXjJU2/ud+JVWm/U+82dIHpVCl2R+y+h2LolsPOnHa7aYjgmpmShzmNeZ5GssXHDcRixI9q538FkuKijKKfid/Y9lUrUq04bm1pTffx+Bha5a0xVsUcMIkDtu1xLw0C2FzbZG9+sqK9eNRKKOrsnZVayqSq1GvZa3eKfZ3HpZdhaL5ANGZyAyXSR4yT3tnN6W1vpYrgyiRw9mH9ob8iRkPNXQt6kuRW6kVzOS0h0hOP7iGw+lM65+6381pjZfmZW63YYlRrjWP/i7Mcomsb77E+9XRtqa5EHUk+Znz6Umk/eSyP+095HleyvjCMeCINt8yC91ZxImhovTc9M4OheSAc2POJjhyz3eCz1baE+RZGo0er6q64xVTbXwSgDEx3rDtHMdq5dSlKm8M0xkpcDaqCDuVZIgZOyPOR7WD67mt+KaTfAMgqNJwSjDDPE6UZtDJGOdfuvmpOnNb2mJSTK13A3ey5G8tUBl+HSUW49U/WyQBfFjuzCAGTS4QgDm9ZWiphfC8GzxvbvaQbg+YCnTqOElJEJwU4uLPHNL6Kkp34JBvza4eq8cx+S7dKrGpHMTk1aUqbwylZWlQrIAVkxBQAUCDZMDov/vtaP45+7H/AKVg9Ho9h1usmEdI1aP4wPfHEfgFF0KPYPXMe3pOruBY7vh/IhQ9Hpckx9ZLtRXk1rqXTNq3CM1LWBrQWkRhuY9XFvs48Vy4UlUvnBLckerqfydhKXOTXxf2Rcd0gVx4047o3n8a63ocDyfXMidrtWn24vCI/wCpP0KHeLrpFDSGlpp3CSZw2gYWgsGAYc8rXPNcK5odZedTD97ss95sypC12T6RUXHMvF5wl8EXqfXisa0RgQ4MOAAMeC1lrZdbkupXtY0qUpLkn8jyNpUlc3dNS4yks+97yLROuk9CwxwxxvY52Ml+LFiOXAjksezrdSo6n2nW6TVcXiiuUV9TRb0uVI3wReUp/Et3o9Pnk8/1kuRWk6RJWTPlcyEyzMjBD2Pe2NjQbNZ1uZJN1ltqVKo5zk3jOF4I7O1HO2p0baPFR1S/zS+xV0hrjNWhu1MYELw9uyjwWd23JvuVO0YUoumodv2Oh0aU5K4nLsS+ZlV+s0tR++mfIOAc44R/TuXbi6cfZSPIvVLeyoyqBViqJkdLJmyAqaaZHA6wTwBJNSuZbG1zMbcTcQLcTeYvvCqp1KdTOiSeHh4ecPsfeNpriMwnfw9yszyEIFMAObxaS1w3OaS1wPYRmFGUFJbxp4HS6crALekTFv23A+YWZ0UuSLNbfMzZKuQm77uPEuJcT4lNSkuQmkx8dZzBHbyU1V7RaTrtF68VkTQ1sjZWgZbdu0sOWK4PvSdrSnvx5D6yS3DqrX+qPswf9Jx+L1U7Smu0l1si7q90gyxyN24a6Amz9mHNLAfaAJO7koTs1jMBxrPO89HrdMQOiEjJoiwi99oy3xWHRLOMF+Ucu7XWmjOcof8AYa5/vAsrFb1HyIuce0ytc9O0tdSl0ThtoHsIBBY8tc4Ndkd4zG7ktNrCdOpv4Mz3TjKn4Hn9l1TlCAQAbIAVkAKyYgoAixNWbKOpvFtBwCWpBgcxxdkP9lVWuIUYa58DXZ2NW8qqlSW/5LtLErTbLn7lwrC7pxr1KlR4z9z222tm16lnRt7eOVHGd6XBYXEhLrb94XooTUkmuDPA1aUqU5QnxW5kpFrW4rLRvoznUhLdp+R1rvYtSlRoVKfrdZjlwb3r3fYdI+2X67FRs6GqU7iXGT3eH7+Rt6QV1ThSsKb3QS1eON3lx94I3XPgfy+av2lU020+/cYej1LXtCn3Zfkv1DIy/DIDs4LNs25oKjCnq9bs72zf0g2ddzuqldQejC35WEkt/MYyIE+9a76p1dF44vcvFnM2LbK4u46vZj60vCO/5jZYA4knj+graNvGnTjDsRkvbuVzcVKz/E3jw5fAdBThoNhvOa4u1XCNemnwW9+Z6/ozSm7OvKPGTaXuj+pUdo4DhbyXWpSo1s9W8nk7mzubVLr4OOeGcb8eDI3UI4Kx0UZdYzZualpaDKZ0eqNOwl9RVX9EpA1zxa+1ldlHEBxN87d3Ncja15WjGNrb/wBSplJ/lS4y8i2lBN6pcEdN0pTjFTDcSyU9w6mS4/QxOMLjP5l9Sy836QVfU0LGP50jT4GQu/CFbbPrekdWX5I4/wC1L6ilutl3nFkL2ZjEEAKyAI3MCi0h5GbMJaUGQhmHMeSeMcAzkjmdfcoSeRokpipQExOyO7I+4pt4DGRpc3nZL1R7xkTMz2IprfkouJeqkTWV5iFZACsgAoEJMA2QBWMKyaDrZFskaQyEAjdl3JOCfFE4VZ086JNZ3bngQvzPmUnTi+KXkThc1oPMZyXvf3CAppFLbbyyZkhAtl4rFW2dRqz1yznnjmdm02/d21HqYYaXDKy14b/nkaQt0YpJJHHnOU5OUnlve2EAocU+KCFSUM6W1y3PA9gJ4m3iViuqlG2SqSgm88ksnY2bRu9oOVCNZpJZeW2n3YyOtYdpWehV9MrqaXqQ4Z7ToXVutk2MqTadWrueOUe7n3d7fcNC7J5MONQcYviiyNWpFJKTWOxsGNEIQh7KS8CVW4q1sdZJyxwy2wgqZSIsBRjIZHU0LnFsYJwSSxYm36rnA2BI5jEfNZLinCMZVWt8YvfzS4v5E4yecHRdLDiaqNo3R0wPi57vkwLy/Q+k/Q51O2fyS+5qupeul3FnXR+y0fQRbiWNcR9mIX98ir2BJ1Np3lZ9uPOT/wBo66xTgjj45br2ylkwtEqkArIAjcosYAkBJwUxFOWHO4yVMo9hJMYC4KO9D3MmjlvkVNSzuYmsDpYRvTlBCTYorWyU6fDcZLlesmPVhmEgBWQAbJgEIEFMAB4KpyjqCICNwDCFHAwWQA4BADwFLAg2TwAskAEGyor29OvHTNbjXZX1azqdZReHw370wHNSpUYUoqMFhELm6q3NR1Kry3+93YhYVZgzjHBJoYwqICxIyAQ9NMMGtqw3HVwN5zM/y9b8K522KvV2FeX9r+O76llFZqR8TS16/a17mDMkQRjvIHzcud0axQ2VGcv7pfF/RFlz61XHgW+lOO76eMbo4X+8tH4Vz+iFPXSuKr/FJfJv6ll28OK7jgbFpXrN8TNxLEU6tjMi0TB6nkiNc5RY0AFAEl1LIhrEkA2UJSGhjY1FIeSvWSuOQ8VXUlJ7kSikPp2EDtUoJpEJxjLcy1G64WiMso51Wm4PuHWUysVkCFZABsgA2QIwmVBC5imzuaUTMq1NVRaSUVKl1gtI4VClrDSH0lHWC0h9JT6wNIPSkusDSD0pHWBpCKtHWBpHsqgpKohaSdswU1JCwPDgpZEItRgBjmKLQ8kbmqLQzoOjyPFXxfVbM7uswj5rz/Seo47Nqd+lfFGi2X8xHQ0mjSdJz1NQC2GKoY2LELbWofgZEG337wb87LhVr9R2RStKDzOUHqx+GKy5Z+XmXKn/ADXOXD6jdcaQS1crpXFlPS0THOcOMjsezY2/EuI8lf0fvHb2NKnTWZ1KjSXcsam/BL4ka8NU23wSOENnDNe53Mw70QOhtuVbiSTHAFPeACClhgIAo3gSAFS3iGYi057j7ksuLHxJH5qT3iQY0ICMMzPelgeSZjVNIixrmgG4uD2cfBReI7w0dYtOMjo33VdK9pVKnVp7wudj3NCh18o4j38d/cSWWs5IrIEGyYZDZAjLfRrC6R3NREaRR6oeoQpUdWGoe2mT0C1DxTqWgNQ70dPQLIvR0aAyNNMloDURupFF0x6iF1IeBUHSY9SGYHjdmo4mhrDHNqnDemqkkDiizFXc1bGqRcS3HUgq1TTIaSTIqe5iNnU+vZTVTZJTaPBI1xALsOIZGwz3gLi7esKl5ZTpUvaymuXB/YuoVFGayaGsmtW3qYCwOFLTTxSWIIdK5rhd5HdewXF2fsOnZ2lWNWcetqRcePsprh58Wb1SuK8l1dOTS7mR6/azNqcMVMTsGnE9xBaZXj1cjnZue/j3LLsC1p2OqrXeZvckt+Fz38Mvu5HQqbHvKqSSSXe/tk47Mf7L0n8VprgmR/w7W5yXxHiQ/oKS2tDmmJ9Hq3KS8mPbMrVtWh3+RQ9gXf8Ab5v7AdUKMtrUuSZKOwK/4pRXm/ohhqSqZbWl+GJphsCH45v3JfXIW1SoltS4fDC936mynsSyXtan7/skSiYHfa3cFmnf3L/EdKjsvZ6/6Sfjl/MaBhP1Tu7FfR2rUjHEln4GK66OUJT1U5OKfvS/fiSfr9ZK17ZfKHx/QqXRaC41X7l+rGkA9/NUy2vWb3RXx+5oh0atMYc5N+K+xEWycHAjuzUv4vUxwRn/AMMQUvabQeuN9iOW5YKtd1XmTZ2rezdtFKnGOPD6kkcvZYqqMpU5KUXvRqmqdeEqU47msNFlpuvYWN5G5p55rij5VtnZM9n1tPGL9l/R96DZbDjhATEGyBENlUdkBYlgMg2aMBkWBGAyHCjACsjAZFZUVLmjT9uSRtobPuq/9Om338F5sS59TbFGPspv4HYodGLmf9SSj8X9F8QLDV2vWl7CS+J2bfo1aw/qNy+C+H3AVileV5cZs6dPZdpT9inFe77jHNVXWSfNlzt4Lgl5ED4lNVZdpmqW0HyRWkgV0bia5s59XZ9N/hXkRYSFcrmp+ZmKVhSX4EPZVEfoJu5rcpsIW9tF76S8iw3SHNZ5yqz4yb950qFe3pezBLwSHenhUdSzZ/EYC9OCOqY/4hDsHCrCXVskr2D5DvSAloZP0mLCJQjSxqtBl3RtBt34W5C13O3hreaprVuqjlmHau0rawt3XqLPJRXGTfBI36DRtK7E1jNpgtie4usSb7rEcjwXPq17mOHJ4zyPnu3L7btrSp3Faap63hQik2t2d7afz8im+aiBIMByJF+sRkftq5Ru2s6/35HRexukmlS9Kj8P9hV1oawNh2LWsY5r3dVobe9syrbFzbnreWtxd0Zjeqpcxu5uUoyjHjnGE3u8coGhdHtcwyznDC025F7uQ/8ACdzWlGShT9r5HW2pti4pzjZWUNdaSzv4Rj+Z/v6J7c1PTMiEhi6hw29bEQd3tLDGdeVRwUt/77jyVtddILraFSxjcpShnLwtO7HD1ckejJaV77RxYXAYgXi4yzyu42KlWjcRjmUt3d/6RbtWx6Q21JTrXOqLaT07n6zxyit2X2lLQlGxzHz1GYa92W5nA3txzNrK+5qzUlSp9h2tu7Sv6VzR2bY7pzXtcWlvXgsJZb8i3S6bZI4RvjDWP6rdxFzuBFsvDcqZ2k4R1xlvRh2h0ZvbK3d3bXU5VYes88Hje8LL8nnPAxtOUGyksPVcMTDyH0fBbLat1kMvjzPS9H9rrallGtLdNbpeK+j4lSGTPPxXTsrh29ZS5cH4Gva9ir+0lS/Et8fFffgXMK9knnej5G4tNp8RwankWA4EshpRnteuK9sUVyfw+57hdGbp/ih5v/aPDu33KD21T5RfwL49Fqr41F5P9A3H6yVUtt/lh8TRDopH8dV+5fqwYlVLbNXlFfE1R6LWq9qcn5L6CxfrNUS2rcy5peCNVPo9YQ36G/FsGJZZ3NWftSfmdClZW9H+nTivchqpNIkAJIYUDEgMALUZIuI0xp5IukmNdApKZVK3TInUwUlUKJWiZGaMKXWlTsYiFGEdaCsYjvREusJehIXoiOsD0MHopR1gvRGA05T1oTtZG0GugpMv3lS858RE3K3ifisWY1rjfwj8zzXUTvNrPO+Nul4a5b/gviaOqJLYpXngf7Gk/iWbaGHUhFfvLON0unOte2VvLtz5yivoc+2S+9dFxwfTYTysFmtqNqI22ts2Bgsb4s96qpQ6tyeeLyYaNjC3lWqJ+3LU+7cl9C3p9+DZwD1Yo2k9sh3k/riVTarXqqvi38DhdG49a61/L2qs3juhHdFfDJoa0dWCJnG7bdzGWP8AcFnsd9Wcv3vf6HD6JJ3G07+57/8AVJv/AMTF0VWhhcXAkmKRotbJzhYFba9JySx2pnt762d7ShTzjE4SfeoyUse/BoVUuCkiZ/Nc9x7mnd8PJZ4R1XEpdmEc61oxrbcuLh/9OEILxlmT+GPMxTJY3G8G471txk9BUaaaZ0GtvWiikHE+57Q4fBc+w9Wc4fvcfNOh0nRvLy25J/KTic23PvXSZ9HjlrK4mro3ri3Ee8cF6XZd1rp6JcY/I+fdJNm9VcdfD2Z8f83Pz4+ZpegEC5XS1nnuqwhwp+xGoNBzAXhz7Kh4SLEOSLEJAwoACBAQISYgXQLIsSMBqFjRgXWA2iMC6wG0T0i60O0SwPrQ40YHrQsQRgNaDiSwS1oWJGA1IN0YHqEgYCgizW0/cbJht1IGbuds/eFktcPXLtbPMdGJKr6ZW/NXn5LCXwNCh6tE47sTZfMnD8lRV9a6S7Mfc89tVekdKral+VJ+ScvsYGj6DaF1jhDI3PJtf1eC31a2hLveD217dxs1Tys65xgl3v7LeP0bHeWMb+u33G6VZ4py8Ce1avVWNep2Qk/gyXSzcVW4b7ysHfuChbvTbp9zONsjFHY1GS5U8/DJo63O60beQefMgfJZrBbpPwOL/wAPYP0avUf4pL4L9Tm3tzXSTPeThh5L1ZV7QRi2ERxhm+9yN7lTTp6HJ54vJnsrH0d1puWXUm5cMY3JJcXwSSzz7Ck5quTNUonRacH+Dh7of+2udbP/AJmfv+Z816NL/wCdv/Gf/wChzsS6LPpNLcyzoyfZyBx9W9nfZO/9di02tfqaql5nP2nZK7tp0+fFeK/eDtWtx2G9o5L0ylzPmjjvwy6Kb9WS1D0nmYXkT6yhwKRNMcCkTTCglkKAyC6BZGlyeCLkNLk8FbmML08FcqgwyKWkqdQYZFLBW6g3aIwQ6xgxp4FrYQ4pYGpsIJRhEk5DhdLcTWoeFEsWRwKRNMe0pYLIskBUS5MDkIUkbus7QRFINzmW78gR8Vhsm05wfJnheh1xpq3ttLjGrJ+baf8ApNBk+wpWOAucLcjcZvJJ+JWdw66vJP8AeDgVNnR2x0juYSk4qPOPH1VGJANLmaCbEMOGPgbg4urbNT9GVOrDDzl/I6n+GIbP2lZzhVlPMnulyxFvd5GJod9po/tgeeS3XCzTl4Hr9uRc9m3EV+SXyZo1dP8A49gO5zmSD+kX+LSs1Of/ACj96/fmeRtNoJ9GJSXGMJQ9/s/VFTWqf9vb6DGA/wB34ldYw/lZ7Wzd0LXVbLg/zSk/jj6HOVNWQcgSujCmsbzt3N7OMvVi2CPSDxZ2zc5oIO44TbgSFY7XUtzMVTbElFxax70bH/6DIf4TPvP/ADWD+C0/zP4HhlsKk3hVanmvsbWuE52EZO9z2k9hwkrFs+H82XcvqLoZJwvq7XZj/uOWZIuq4n1KFRlmMZKp8TdTXqmrq3I4PeGuIGAENvlvzIXZ2ZNtNPgeL6TUIRnGcVvfE6P0t/b5rq7jy284MryZ9XYMSMC1CxowHWB2iMD6wWNGA6wGNGBOY0uTwRcxpcngrchpUit5YMBRkNDY4QFLWTVu2PFOo6yxWw4QJayat0OEKWomqCDskaiXVIOzSyS6sWBGROmMc1STK5RwNumV5wOa9JonGoStcoNF8Zpk9bWPkYxjrYYxZthnyz8AoU6UYSclzOdR2Vb29arXpLEqjzL9/HxNvWmXBFEzmb+DWgfiWKxjqqTl+954XoZPrb+8uu14Xvk39Ec82TIgHI7xwPeuhjefSvVlhtcARvsQRkQQQeRG5NrK3kHGM04S4Pcbmh53z1WN9rtiduFgBuy8Xe9YLiEaVDTHmzwXSWwo7L2LKjQWIuS47+Ly/kZOnOtUSHf17eQA+S12vq0YruO70fter2dbxf5U/Pf9Td1J0LDLjfMA/ZuAaxwuzMXxEcdxyXWsqcZ5kzPtyvUouNOG5Pfnn4HaPDALAADkAAO6y6iPLPecnp3VGnncHsGwkxXdgA2cn2m8+0KmtTTi3w3D6904t9iZHrPomScRiLCQwuvicG5mwFr9y81si3nUjOcfD6nO6I1qdF1qlTO/C4eLMmHVOp+i377fzXSla1ez4n0Knte0XN+THnV6YZOwN73D5IWz6r7PMufSG0jzfkW9FaGdG/G44nYS0BlyLEjMnwXQtLWVHLkzzu19qU7zSoRe7mzY9FdyK3ZRw8HDli8pk+tOAwxp5K3TBs08kXTYMCMi6tgwJ5FoYsCMhoYtmjIdWxwhS1ElQHCMJamWKlFcR1wlvJZihY0YDrELaIwHWIG0RpF1qFtQnpF1yBtUaRdchbVGkOuHB6WCaqJjt6RPcxjo00yuVIjLFLJS6eBAoEngvaLZjlY3m9vle5VNZ6YSfcVbQulQs61V/hjJ/A0tcH4pGtHssv4uO7yAWXZ6xBvtZ5LoLZ6dmOq/xyfw3fPJz8W8A7rhdF8MnsNThk19ZaNkT27MYQWZi5OYNrrHZVZVIvV2nm+i21bm/tZ1Lj2oza4Jdjxu7M4L+p8Vy9/INaD35n4BU3+fVguf7+pyf+IFypW9vQT3uWfJYX+okZq8HPc+Z/rOc7CztN/WP5L0VDZumKU3w7Dpy28qVONOhDgksvuXYbdKWQtwxNwNvc7yXHmSd66VOjGmsRRwrm7q3E9dR5YX1SswZsjI5rmywbVqqlaTfasee45+0q3V20+/d5/oKSoscuHxUNj0OrtI557/AD/TBDZVPq7aPfv8/wBC3HpK4s5bnTOsqhTqXB25TisEJPJDG6ymQ4Fj0w80tI9R5+JF5XSfWFVQ4OSwT1oOJGB6kC4RvDMRYgjDFqiNMgT0sg6sENM44KWhlbuUuBGZ09BW7hsaZE9JW6rYMSeBa2IuRgWtjcSeCLmxpcU8EHJguUEcsV0Blgxp4FraHNlScSSrMmZKoOJphXJ2Puq3E1xqJlplDI71WOPgQPerYUKkuEWUVr62p+3UiveSDQUx9kDvcFojZVnyOVU23ZrhLPgmbeg9DCKz5HDaZ2APVaN1+0/msF3ZXc5OnCG7tPGdJNtXN5F2lrD1HjVJ7m+eF2Lt7TTkponElzWOcbXLhmbC3HsCy/w2/hHcn7mjz9K923bUoUqMnGMeCjjtzv7csoTauwON7uYOIY4YfeCVKlO6g3CdKTfLc19DpUemG1oR6upSUnybi0/fjc/gSaRoY5X4n3dZoaBezbDuz967llsuFGklPfLizXsu9ubG26qOMtuT3b8v99hcgEcbcDLNb2A2XMr2l7Wqxq9Wko8I5Xbnfv58zzN6r+9rq4qxzjgm+S95FMQLYXYufYvQ2tWtUTdWGns35yda1rV6mrrYaezvBTuu6x4tcB3qvaMpU6KqR/DKLfhneVbRnKFJTj+GSb8OZXL10E01lG1STWUWqY4WF53nd8l5zaT9MuqdpDgnmX77l8WcG/k7m4hbx4Lj9fJfEpGQr0cUksI7aSSSQNomMO2PNGB5GmVAgbZMRwYqV5vQfQFdh9KS6sl6YxelFHVoPS5C25RoQekyYdoUaUPrZMIujcSTkxwao5JqLHhqWS1QHBqWSagHClkegOBGR6BbNGQ6sGBGQ6sBanki4AEZJsASTwGZKksvgUzxFZbwaFNq7M/MgRjm/I+QzWuna1JcdxyLjalvT3J5fd9y/FqmPblJ7GNA95PyWmNiubObPbT/AAw82XYdW4W78T/tOt8LKxWdPnvKJbYuXwwvd9zQgpWMyYxrfDPzV8aUI+yjFVu69X25t+/6E11YZxXQALoAGJADSUBkBKAGkpiEgBuKxBG8G6jUpxqQlCXBrHmQqwVSDhLg1gtF0Tus7I8Rnv7uK82obVoLqKayuClu4eL4e84CjtCiupgsrk93Dx5fQrVdRjyGTRu/NdXZmz/RYtyeZy4v6HQsLL0eLct8nx+xXXTN4CmALpANKYhhKAOH2K87qPd9QOEKWskrccIUtRYqBI2JR1FsaKHiNR1FqpDwxLJaqY8MUcligODUsk1AcGpZJqAcKMklENksj0gsmLBNSUbpTZgueNyAAraVKVR4iY7q6pW8dVRm1S6utGczsR+izJvnvXRpWCW+bPM3XSCUsqjHHe+Pka0LGRi0bQ3uC3Qpxjuijg1ripWeakmwulUygaHpgHEgAF6YALkgBdMBXSAV0wAgAXQAMSBDHSJoMjC5MQ26YhJ4I5FZPAtQcCekWoWzT0kdQ2QJbhrLKxeFHKJYZ//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p>
        </p:txBody>
      </p:sp>
      <p:sp>
        <p:nvSpPr>
          <p:cNvPr id="3076" name="AutoShape 6" descr="data:image/jpeg;base64,/9j/4AAQSkZJRgABAQAAAQABAAD/2wCEAAkGBxQSEhUUDxQUEA8QDw8UEBQPFBAQDw8PFBQWFhQRFBUYHCggGBolHBQUITEhJSkrLi4uFx8zODMsNygtLisBCgoKDg0OFxAQGiwkICQtLCwsLCwsLCwsLCwsLCwsLCwsLCwsLCwsLCwsLC4sLCwsLCwsLSwsLCwsLCwsLCwsLP/AABEIALcBEwMBEQACEQEDEQH/xAAcAAABBQEBAQAAAAAAAAAAAAABAAIDBAUGBwj/xABHEAABAwICBgYGBwYEBgMAAAABAAIDBBESIQUGEzFBUQciYXGBkRQyQqGxwVJicpLC0fAjM0NTgrIkotLxVGOTs+HiFRYX/8QAGwEAAgMBAQEAAAAAAAAAAAAAAAECAwQFBgf/xABBEQACAQMBBAYIBAQEBgMAAAAAAQIDBBESBSExQQYTUWFxkRQiMoGhscHRQlLh8BUjM2IWcrLSByRDosLxJZKz/9oADAMBAAIRAxEAPwC1N0TNt+zqXA/XjDh5hwW6N6+cTHKzT4Mx6/o3q4rmPZztH0HYXH+l35rRC9pvjuM87OouG85yt0bLCbTRvjP12kDwO4rXCpCXsvJjnTnH2kVVIgBAxqBgKAAUhgKBjUDAkMBQAEDEgAIGNSGKyAAUhgQAkAJAAQMSAAgBIGJAAQAkAFABQIKAEgBrggEyCRqraLYsgLFDBZk+p4JlxzeWN6AKtVTBwsQHA8CAR5FCeAOT0pqVTSkkNMLjxhs0fdIIWmF3Vhzz4medrTnyx4GDUdHDv4U4tykYQfMFaY7Q7YmaVh2SKrujeq4PgI7XSj8Cs9Pp9j/fvK/QZ9qJIujKc+tNC37O0d8QFF38OSZJWMubLsXRafaqR/TGfm5Qd/2RLFYrmx7+irlU+cf/ALI9Pf5R+grtKVR0WTj93NC/7Qkj+AKmr+PNMg7KXJlM9GVbzgtz2j7f2XUvTqfeR9Dn2ou03Re8/vZ2t7I2Od7yQq5X65RLI2XaySs6LrNvFUEu5PjsPcVFX75xJOzXJnBaU0dJTyGOUYXDlm1w5g8Qt1OpGosxMdSm4PDKamQEgYEABIYrIAFkAJAwJAJAAQMSAEgAWQAbIAVkAFACTEJIBIAY8JNEkyEtUcFmT6RidZcM6ZfhlQBZugCGWK6AINmgCaNqAJMCACAgAgIAzJdYaVsuxdOwTYg3D1snH2S61gey6rdaClpzvNsdnXUqXWqD09vd4cTUIVhiKjzYoAkjlCAMDXDVVlZH1bNlbmx1tx5HsKuo1nSllFVWkqiwzxjS+iJaZ+CdhaeB9l3aCuvTqxqLMWcypSlB7yjZWFYEDAgBIACQxWQAkABAwIASQCTASQCTANkAKyBZDZAZAUAJAwEIAZhSwSyfSBisuAdcfGgC5GUAYWntb4aZzo2sfUSsbikbCLtiH13cFRUuIweOLOrZ7Iq3EVNtRi9yzz8EY8OvT5G4o6Gd7DezmYnNJG/MNVaum96izbPYUKb0zrxT7Hu+pd1e1okqakxOgNO1kLnu2mLaXuABYgWGZ8lKnXc56cYM19sunbW6qqpqbeFjhz8R1ZroMTmUkEtXs743xi0QI3jFY3RK434isjo7HelSr1IwzwT4+Rb1S1jNayR5jETWPDW9YuLja54dylRquom8FG09nxspxhqy2s8CTXDS/otJJIw/tDZkfY9xti8Bc+CdeeiDaI7KtVc3UYS4cX4L78DmZ9Rg6hjEQArRhkc9xIL3Ozcwm24Ai3a3tVDts01jidaG3HG8m5/0+GOzHB+/n4nZ1teymg2lQ6zWMaHHeXvtazRxJK1SmoRzI4NGhO5raKS4t+5d5yGkNZqssfLFRmOBjS7aVJLcueG4v4XWeVephtR3d52aWybPXGnUrZk92I/feXdU6ySWnEspu+WSRx4ADFhAA4CzQraEnKGp8zn7Wo06Ny6VNbopL4Z+p0VNOVcc0mq6NkzbSMa8fWAKabXAMHJ6R1Ro3XEsIaDukh/Zub32yPkro3NWPMqlQpy4ow5+inEb09SMB3CVl3D+ppsfJaY3/bEzuzXJkUnRQ8DOpaT2ROt/cn6evy/H9Beh/wBxiVuosse6Rp72uH5pq/jziJ2b7SpHqjIfWkYO4PPxATd9HkmCtHzZoRaoRgdeR7j9XC0fAqmV9PkkWK0jzZIzVenvmZPvt/0qPptTuJeiw7zotD6q0HtRYz9d7z7r2UHdVXzJqhTXI0NL9HNHNGTTN2EtuqWOcW34YmkkW7rFShd1IvfvFO3hJbtx5HpfREtNIY52Fjgcjngd2tPELp06kaizEwTpyg8Mo2VhWKyQCsgAoAKYBQIBQAEDEgAWRgD6UcvPHaGgIAr6YrthBJIM3NbaMfSlccLB94hQqS0xbNNnQ6+tGD4c/Bb38DG0pQik0XON80kf7d/tSTSEB5J7yfJUTj1dF9vM6ltXd3tGm/wp+quxLgaGokGCggH0mvf997nfAhWW6xTRl2zPXe1H3peSSMzWsPbM7BdpqoqSkY8DcZJZXSG/Ywf5gq62dW7nhfM1bO0OktW9Qc5teEYpeb+Rf0lEylopWwgMZFBJhA54SLnmSTvVskoU3jsMVvOd1ewlUeXKSMvo9jwUTTxkkkcfPCPc1V2qxTRq2/U1Xkl2JL6/Uoa8VG2qKWl3gyB8g7CbAeWPzULl6pxgatixdG3r3XdhfP54OzdUrYebMSaQVFfGyTOGkh2uE5h07zZpI42Aus8vWqpPgln3nWpSdCwlOPtTlpz/AGrj5kPSRVl8QhjNrsfPMeUUdg1v9T3N8lC6eY6V4mrYNOManXSXNRXi+Pki9qfAPQoO2O/mSrbf+nEwbWebyr4myxoCuOcW43BAFCuAQAympMrxuLD9Xd5HJADyKlu4skHJwwnzB+SAFJAHj9tEWHm0h492fuQBn1GhmH92Qfj5IAyKzQ0tuownuCAOT0ro+rYbljmjtCAK1DXTNPWJCAO91e0k4gXKAN+v0bHUstI1rvtAFNNrehNZOeZqHBivs2jwCn11T8zI9XDsR59r/qoaKRr2ZwTF2H6jxmWd3EePJdO1r9YsPijDcUtDyuByllqMokAFMBIEJIYLJgGyADZAsnvzK1edO4TsqkAZun58T6SPhJVtc4c2xNL7eeFU1eMV3/I6VgtMK9Tshj/7PHyyVOkuqtRYf5k0Y77Xd8lXdvFP3mvo7DVeZ7Iv6I6TQsWCnhYPYhjH+UK+msRSOVdz116ku1v5nP8ASHO6NtLI3+HWsJ7TYkDxAcqLl40vvOrsOEajr03zgyx0hPw0Ev1zG3ze0n4KVy8U2UbDhqvYd2X8GXNW6YRUUOM2a2na5xOQAtiJU6Xq014Ge/bq3lTHOWF8jhtXMVVpYSvBDSJJWg/ycBbH3ZFqx0m519T8T0t/GNtsrqo90X45y/qely0gK6J4w5WDRsrdIyuwnYupo7OscJeCAGg8/WVEYy65vlg61WrSls6nDPrKT3d37wYmmHl9PWVG9sj2QRH/AJUbwDbvdcqio8wnP3HTso9XcW1v2Jzfi19EdNq88tpYAP8Ah4j5tB+a1Uf6cfA4W0Xm7q/5n8y1JUuVhjEypegCCrq3AZhAGhoSta8ZHNAGo66ABdADZIGu9YAoAyqzRjO0dznD5oAlp2kNwuvJHydm9vceKAOV09oWz7tzacwRuIQBLoinLUAdXROKAFUVB3BAGJrRor0yndGc3NIey2/E3gPC6nTqOnLUiE4KawzyvSWqc8UbpcJdEz1siHMHMjkupRu41Hh7mYKts4LK3owLLWZhWQIKAFZACsgA2QAbIEe+uol507ohTEIAxNYHYKmhJ3GeVv3mtb81nrPE4eJ2NnQc7W6S/Kvg2yp0jdYU0X8yf8m/iVd3v0rvNfR71XWqdkf1+h3TMsuWXkth5zOd46WFrwA9rXgOa4B4DgHNNw4A8RzSaT4koTlB5i8ctxyXSpJ/hoox60tQAP6Qd/i4LLeP1Uu1ne6OR/nzm/wxNLWW5ZDRRZPqS1klsiylYBtXeQt4qyrwVNc/kZbDCnUu58IZa75PgvqY+qrWnSdY9oAbE0RMA3NaCGBo8I/cqqKTrTa5G7aUpR2dbxlxl6z+f1O1M62HmzN1j0nsaaWQeuGYWW3mR/VaB4lV1Z6YNmuwodfcQg+GcvwW9nNa6UbabRUcIyLXQsO7N+b3HzDis9eOiionZ2TVdxtKVXxfu4I63R9IGwRNt6sELfusA+S1QWIpHBuJ6605dsm/NgkgCkUgaxo3oAlwxuyIugCs/QbL44CY3/V3HvCAD/8AIuiymFwPaYb+Y3hAF2CqZILtN0ATEIAoVRQA6iegAVlMCC3vLPmP1zQBz8YIfbtQB0VMLN7SgB4gQAGU5BuEAUNaaxsNLMXtBBhkBH0i5pAHiSrKSbnFLtIVGlFtnz8Au8cUVkwDZACsjABsgQrIwGQ2TwLJ9K4AvNnfBswgDE1o1eNU2LA4MfDO14LgTdvtDvyB8FTWpa8Y5M6Ozr5WrnqWVKOPsYGtTdppSii34A15++534FTW31oI6ezf5ezLip27vgl9TtHLYebGiVAHG67SiSsoYyeq15e++4DE3M+DCsdxvqQR6TY6cLS5qLswvJ/c2dWXbeWauky2t46YHe2lYd/9RuVbS9Zuo/d4GHaD6mnCzjy3y75P7LcZXRszGauXjJU2/ud+JVWm/U+82dIHpVCl2R+y+h2LolsPOnHa7aYjgmpmShzmNeZ5GssXHDcRixI9q538FkuKijKKfid/Y9lUrUq04bm1pTffx+Bha5a0xVsUcMIkDtu1xLw0C2FzbZG9+sqK9eNRKKOrsnZVayqSq1GvZa3eKfZ3HpZdhaL5ANGZyAyXSR4yT3tnN6W1vpYrgyiRw9mH9ob8iRkPNXQt6kuRW6kVzOS0h0hOP7iGw+lM65+6381pjZfmZW63YYlRrjWP/i7Mcomsb77E+9XRtqa5EHUk+Znz6Umk/eSyP+095HleyvjCMeCINt8yC91ZxImhovTc9M4OheSAc2POJjhyz3eCz1baE+RZGo0er6q64xVTbXwSgDEx3rDtHMdq5dSlKm8M0xkpcDaqCDuVZIgZOyPOR7WD67mt+KaTfAMgqNJwSjDDPE6UZtDJGOdfuvmpOnNb2mJSTK13A3ey5G8tUBl+HSUW49U/WyQBfFjuzCAGTS4QgDm9ZWiphfC8GzxvbvaQbg+YCnTqOElJEJwU4uLPHNL6Kkp34JBvza4eq8cx+S7dKrGpHMTk1aUqbwylZWlQrIAVkxBQAUCDZMDov/vtaP45+7H/AKVg9Ho9h1usmEdI1aP4wPfHEfgFF0KPYPXMe3pOruBY7vh/IhQ9Hpckx9ZLtRXk1rqXTNq3CM1LWBrQWkRhuY9XFvs48Vy4UlUvnBLckerqfydhKXOTXxf2Rcd0gVx4047o3n8a63ocDyfXMidrtWn24vCI/wCpP0KHeLrpFDSGlpp3CSZw2gYWgsGAYc8rXPNcK5odZedTD97ss95sypC12T6RUXHMvF5wl8EXqfXisa0RgQ4MOAAMeC1lrZdbkupXtY0qUpLkn8jyNpUlc3dNS4yks+97yLROuk9CwxwxxvY52Ml+LFiOXAjksezrdSo6n2nW6TVcXiiuUV9TRb0uVI3wReUp/Et3o9Pnk8/1kuRWk6RJWTPlcyEyzMjBD2Pe2NjQbNZ1uZJN1ltqVKo5zk3jOF4I7O1HO2p0baPFR1S/zS+xV0hrjNWhu1MYELw9uyjwWd23JvuVO0YUoumodv2Oh0aU5K4nLsS+ZlV+s0tR++mfIOAc44R/TuXbi6cfZSPIvVLeyoyqBViqJkdLJmyAqaaZHA6wTwBJNSuZbG1zMbcTcQLcTeYvvCqp1KdTOiSeHh4ecPsfeNpriMwnfw9yszyEIFMAObxaS1w3OaS1wPYRmFGUFJbxp4HS6crALekTFv23A+YWZ0UuSLNbfMzZKuQm77uPEuJcT4lNSkuQmkx8dZzBHbyU1V7RaTrtF68VkTQ1sjZWgZbdu0sOWK4PvSdrSnvx5D6yS3DqrX+qPswf9Jx+L1U7Smu0l1si7q90gyxyN24a6Amz9mHNLAfaAJO7koTs1jMBxrPO89HrdMQOiEjJoiwi99oy3xWHRLOMF+Ucu7XWmjOcof8AYa5/vAsrFb1HyIuce0ytc9O0tdSl0ThtoHsIBBY8tc4Ndkd4zG7ktNrCdOpv4Mz3TjKn4Hn9l1TlCAQAbIAVkAKyYgoAixNWbKOpvFtBwCWpBgcxxdkP9lVWuIUYa58DXZ2NW8qqlSW/5LtLErTbLn7lwrC7pxr1KlR4z9z222tm16lnRt7eOVHGd6XBYXEhLrb94XooTUkmuDPA1aUqU5QnxW5kpFrW4rLRvoznUhLdp+R1rvYtSlRoVKfrdZjlwb3r3fYdI+2X67FRs6GqU7iXGT3eH7+Rt6QV1ThSsKb3QS1eON3lx94I3XPgfy+av2lU020+/cYej1LXtCn3Zfkv1DIy/DIDs4LNs25oKjCnq9bs72zf0g2ddzuqldQejC35WEkt/MYyIE+9a76p1dF44vcvFnM2LbK4u46vZj60vCO/5jZYA4knj+graNvGnTjDsRkvbuVzcVKz/E3jw5fAdBThoNhvOa4u1XCNemnwW9+Z6/ozSm7OvKPGTaXuj+pUdo4DhbyXWpSo1s9W8nk7mzubVLr4OOeGcb8eDI3UI4Kx0UZdYzZualpaDKZ0eqNOwl9RVX9EpA1zxa+1ldlHEBxN87d3Ncja15WjGNrb/wBSplJ/lS4y8i2lBN6pcEdN0pTjFTDcSyU9w6mS4/QxOMLjP5l9Sy836QVfU0LGP50jT4GQu/CFbbPrekdWX5I4/wC1L6ilutl3nFkL2ZjEEAKyAI3MCi0h5GbMJaUGQhmHMeSeMcAzkjmdfcoSeRokpipQExOyO7I+4pt4DGRpc3nZL1R7xkTMz2IprfkouJeqkTWV5iFZACsgAoEJMA2QBWMKyaDrZFskaQyEAjdl3JOCfFE4VZ086JNZ3bngQvzPmUnTi+KXkThc1oPMZyXvf3CAppFLbbyyZkhAtl4rFW2dRqz1yznnjmdm02/d21HqYYaXDKy14b/nkaQt0YpJJHHnOU5OUnlve2EAocU+KCFSUM6W1y3PA9gJ4m3iViuqlG2SqSgm88ksnY2bRu9oOVCNZpJZeW2n3YyOtYdpWehV9MrqaXqQ4Z7ToXVutk2MqTadWrueOUe7n3d7fcNC7J5MONQcYviiyNWpFJKTWOxsGNEIQh7KS8CVW4q1sdZJyxwy2wgqZSIsBRjIZHU0LnFsYJwSSxYm36rnA2BI5jEfNZLinCMZVWt8YvfzS4v5E4yecHRdLDiaqNo3R0wPi57vkwLy/Q+k/Q51O2fyS+5qupeul3FnXR+y0fQRbiWNcR9mIX98ir2BJ1Np3lZ9uPOT/wBo66xTgjj45br2ylkwtEqkArIAjcosYAkBJwUxFOWHO4yVMo9hJMYC4KO9D3MmjlvkVNSzuYmsDpYRvTlBCTYorWyU6fDcZLlesmPVhmEgBWQAbJgEIEFMAB4KpyjqCICNwDCFHAwWQA4BADwFLAg2TwAskAEGyor29OvHTNbjXZX1azqdZReHw370wHNSpUYUoqMFhELm6q3NR1Kry3+93YhYVZgzjHBJoYwqICxIyAQ9NMMGtqw3HVwN5zM/y9b8K522KvV2FeX9r+O76llFZqR8TS16/a17mDMkQRjvIHzcud0axQ2VGcv7pfF/RFlz61XHgW+lOO76eMbo4X+8tH4Vz+iFPXSuKr/FJfJv6ll28OK7jgbFpXrN8TNxLEU6tjMi0TB6nkiNc5RY0AFAEl1LIhrEkA2UJSGhjY1FIeSvWSuOQ8VXUlJ7kSikPp2EDtUoJpEJxjLcy1G64WiMso51Wm4PuHWUysVkCFZABsgA2QIwmVBC5imzuaUTMq1NVRaSUVKl1gtI4VClrDSH0lHWC0h9JT6wNIPSkusDSD0pHWBpCKtHWBpHsqgpKohaSdswU1JCwPDgpZEItRgBjmKLQ8kbmqLQzoOjyPFXxfVbM7uswj5rz/Seo47Nqd+lfFGi2X8xHQ0mjSdJz1NQC2GKoY2LELbWofgZEG337wb87LhVr9R2RStKDzOUHqx+GKy5Z+XmXKn/ADXOXD6jdcaQS1crpXFlPS0THOcOMjsezY2/EuI8lf0fvHb2NKnTWZ1KjSXcsam/BL4ka8NU23wSOENnDNe53Mw70QOhtuVbiSTHAFPeACClhgIAo3gSAFS3iGYi057j7ksuLHxJH5qT3iQY0ICMMzPelgeSZjVNIixrmgG4uD2cfBReI7w0dYtOMjo33VdK9pVKnVp7wudj3NCh18o4j38d/cSWWs5IrIEGyYZDZAjLfRrC6R3NREaRR6oeoQpUdWGoe2mT0C1DxTqWgNQ70dPQLIvR0aAyNNMloDURupFF0x6iF1IeBUHSY9SGYHjdmo4mhrDHNqnDemqkkDiizFXc1bGqRcS3HUgq1TTIaSTIqe5iNnU+vZTVTZJTaPBI1xALsOIZGwz3gLi7esKl5ZTpUvaymuXB/YuoVFGayaGsmtW3qYCwOFLTTxSWIIdK5rhd5HdewXF2fsOnZ2lWNWcetqRcePsprh58Wb1SuK8l1dOTS7mR6/azNqcMVMTsGnE9xBaZXj1cjnZue/j3LLsC1p2OqrXeZvckt+Fz38Mvu5HQqbHvKqSSSXe/tk47Mf7L0n8VprgmR/w7W5yXxHiQ/oKS2tDmmJ9Hq3KS8mPbMrVtWh3+RQ9gXf8Ab5v7AdUKMtrUuSZKOwK/4pRXm/ohhqSqZbWl+GJphsCH45v3JfXIW1SoltS4fDC936mynsSyXtan7/skSiYHfa3cFmnf3L/EdKjsvZ6/6Sfjl/MaBhP1Tu7FfR2rUjHEln4GK66OUJT1U5OKfvS/fiSfr9ZK17ZfKHx/QqXRaC41X7l+rGkA9/NUy2vWb3RXx+5oh0atMYc5N+K+xEWycHAjuzUv4vUxwRn/AMMQUvabQeuN9iOW5YKtd1XmTZ2rezdtFKnGOPD6kkcvZYqqMpU5KUXvRqmqdeEqU47msNFlpuvYWN5G5p55rij5VtnZM9n1tPGL9l/R96DZbDjhATEGyBENlUdkBYlgMg2aMBkWBGAyHCjACsjAZFZUVLmjT9uSRtobPuq/9Om338F5sS59TbFGPspv4HYodGLmf9SSj8X9F8QLDV2vWl7CS+J2bfo1aw/qNy+C+H3AVileV5cZs6dPZdpT9inFe77jHNVXWSfNlzt4Lgl5ED4lNVZdpmqW0HyRWkgV0bia5s59XZ9N/hXkRYSFcrmp+ZmKVhSX4EPZVEfoJu5rcpsIW9tF76S8iw3SHNZ5yqz4yb950qFe3pezBLwSHenhUdSzZ/EYC9OCOqY/4hDsHCrCXVskr2D5DvSAloZP0mLCJQjSxqtBl3RtBt34W5C13O3hreaprVuqjlmHau0rawt3XqLPJRXGTfBI36DRtK7E1jNpgtie4usSb7rEcjwXPq17mOHJ4zyPnu3L7btrSp3Faap63hQik2t2d7afz8im+aiBIMByJF+sRkftq5Ru2s6/35HRexukmlS9Kj8P9hV1oawNh2LWsY5r3dVobe9syrbFzbnreWtxd0Zjeqpcxu5uUoyjHjnGE3u8coGhdHtcwyznDC025F7uQ/8ACdzWlGShT9r5HW2pti4pzjZWUNdaSzv4Rj+Z/v6J7c1PTMiEhi6hw29bEQd3tLDGdeVRwUt/77jyVtddILraFSxjcpShnLwtO7HD1ckejJaV77RxYXAYgXi4yzyu42KlWjcRjmUt3d/6RbtWx6Q21JTrXOqLaT07n6zxyit2X2lLQlGxzHz1GYa92W5nA3txzNrK+5qzUlSp9h2tu7Sv6VzR2bY7pzXtcWlvXgsJZb8i3S6bZI4RvjDWP6rdxFzuBFsvDcqZ2k4R1xlvRh2h0ZvbK3d3bXU5VYes88Hje8LL8nnPAxtOUGyksPVcMTDyH0fBbLat1kMvjzPS9H9rrallGtLdNbpeK+j4lSGTPPxXTsrh29ZS5cH4Gva9ir+0lS/Et8fFffgXMK9knnej5G4tNp8RwankWA4EshpRnteuK9sUVyfw+57hdGbp/ih5v/aPDu33KD21T5RfwL49Fqr41F5P9A3H6yVUtt/lh8TRDopH8dV+5fqwYlVLbNXlFfE1R6LWq9qcn5L6CxfrNUS2rcy5peCNVPo9YQ36G/FsGJZZ3NWftSfmdClZW9H+nTivchqpNIkAJIYUDEgMALUZIuI0xp5IukmNdApKZVK3TInUwUlUKJWiZGaMKXWlTsYiFGEdaCsYjvREusJehIXoiOsD0MHopR1gvRGA05T1oTtZG0GugpMv3lS858RE3K3ifisWY1rjfwj8zzXUTvNrPO+Nul4a5b/gviaOqJLYpXngf7Gk/iWbaGHUhFfvLON0unOte2VvLtz5yivoc+2S+9dFxwfTYTysFmtqNqI22ts2Bgsb4s96qpQ6tyeeLyYaNjC3lWqJ+3LU+7cl9C3p9+DZwD1Yo2k9sh3k/riVTarXqqvi38DhdG49a61/L2qs3juhHdFfDJoa0dWCJnG7bdzGWP8AcFnsd9Wcv3vf6HD6JJ3G07+57/8AVJv/AMTF0VWhhcXAkmKRotbJzhYFba9JySx2pnt762d7ShTzjE4SfeoyUse/BoVUuCkiZ/Nc9x7mnd8PJZ4R1XEpdmEc61oxrbcuLh/9OEILxlmT+GPMxTJY3G8G471txk9BUaaaZ0GtvWiikHE+57Q4fBc+w9Wc4fvcfNOh0nRvLy25J/KTic23PvXSZ9HjlrK4mro3ri3Ee8cF6XZd1rp6JcY/I+fdJNm9VcdfD2Z8f83Pz4+ZpegEC5XS1nnuqwhwp+xGoNBzAXhz7Kh4SLEOSLEJAwoACBAQISYgXQLIsSMBqFjRgXWA2iMC6wG0T0i60O0SwPrQ40YHrQsQRgNaDiSwS1oWJGA1IN0YHqEgYCgizW0/cbJht1IGbuds/eFktcPXLtbPMdGJKr6ZW/NXn5LCXwNCh6tE47sTZfMnD8lRV9a6S7Mfc89tVekdKral+VJ+ScvsYGj6DaF1jhDI3PJtf1eC31a2hLveD217dxs1Tys65xgl3v7LeP0bHeWMb+u33G6VZ4py8Ce1avVWNep2Qk/gyXSzcVW4b7ysHfuChbvTbp9zONsjFHY1GS5U8/DJo63O60beQefMgfJZrBbpPwOL/wAPYP0avUf4pL4L9Tm3tzXSTPeThh5L1ZV7QRi2ERxhm+9yN7lTTp6HJ54vJnsrH0d1puWXUm5cMY3JJcXwSSzz7Ck5quTNUonRacH+Dh7of+2udbP/AJmfv+Z816NL/wCdv/Gf/wChzsS6LPpNLcyzoyfZyBx9W9nfZO/9di02tfqaql5nP2nZK7tp0+fFeK/eDtWtx2G9o5L0ylzPmjjvwy6Kb9WS1D0nmYXkT6yhwKRNMcCkTTCglkKAyC6BZGlyeCLkNLk8FbmML08FcqgwyKWkqdQYZFLBW6g3aIwQ6xgxp4FrYQ4pYGpsIJRhEk5DhdLcTWoeFEsWRwKRNMe0pYLIskBUS5MDkIUkbus7QRFINzmW78gR8Vhsm05wfJnheh1xpq3ttLjGrJ+baf8ApNBk+wpWOAucLcjcZvJJ+JWdw66vJP8AeDgVNnR2x0juYSk4qPOPH1VGJANLmaCbEMOGPgbg4urbNT9GVOrDDzl/I6n+GIbP2lZzhVlPMnulyxFvd5GJod9po/tgeeS3XCzTl4Hr9uRc9m3EV+SXyZo1dP8A49gO5zmSD+kX+LSs1Of/ACj96/fmeRtNoJ9GJSXGMJQ9/s/VFTWqf9vb6DGA/wB34ldYw/lZ7Wzd0LXVbLg/zSk/jj6HOVNWQcgSujCmsbzt3N7OMvVi2CPSDxZ2zc5oIO44TbgSFY7XUtzMVTbElFxax70bH/6DIf4TPvP/ADWD+C0/zP4HhlsKk3hVanmvsbWuE52EZO9z2k9hwkrFs+H82XcvqLoZJwvq7XZj/uOWZIuq4n1KFRlmMZKp8TdTXqmrq3I4PeGuIGAENvlvzIXZ2ZNtNPgeL6TUIRnGcVvfE6P0t/b5rq7jy284MryZ9XYMSMC1CxowHWB2iMD6wWNGA6wGNGBOY0uTwRcxpcngrchpUit5YMBRkNDY4QFLWTVu2PFOo6yxWw4QJayat0OEKWomqCDskaiXVIOzSyS6sWBGROmMc1STK5RwNumV5wOa9JonGoStcoNF8Zpk9bWPkYxjrYYxZthnyz8AoU6UYSclzOdR2Vb29arXpLEqjzL9/HxNvWmXBFEzmb+DWgfiWKxjqqTl+954XoZPrb+8uu14Xvk39Ec82TIgHI7xwPeuhjefSvVlhtcARvsQRkQQQeRG5NrK3kHGM04S4Pcbmh53z1WN9rtiduFgBuy8Xe9YLiEaVDTHmzwXSWwo7L2LKjQWIuS47+Ly/kZOnOtUSHf17eQA+S12vq0YruO70fter2dbxf5U/Pf9Td1J0LDLjfMA/ZuAaxwuzMXxEcdxyXWsqcZ5kzPtyvUouNOG5Pfnn4HaPDALAADkAAO6y6iPLPecnp3VGnncHsGwkxXdgA2cn2m8+0KmtTTi3w3D6904t9iZHrPomScRiLCQwuvicG5mwFr9y81si3nUjOcfD6nO6I1qdF1qlTO/C4eLMmHVOp+i377fzXSla1ez4n0Knte0XN+THnV6YZOwN73D5IWz6r7PMufSG0jzfkW9FaGdG/G44nYS0BlyLEjMnwXQtLWVHLkzzu19qU7zSoRe7mzY9FdyK3ZRw8HDli8pk+tOAwxp5K3TBs08kXTYMCMi6tgwJ5FoYsCMhoYtmjIdWxwhS1ElQHCMJamWKlFcR1wlvJZihY0YDrELaIwHWIG0RpF1qFtQnpF1yBtUaRdchbVGkOuHB6WCaqJjt6RPcxjo00yuVIjLFLJS6eBAoEngvaLZjlY3m9vle5VNZ6YSfcVbQulQs61V/hjJ/A0tcH4pGtHssv4uO7yAWXZ6xBvtZ5LoLZ6dmOq/xyfw3fPJz8W8A7rhdF8MnsNThk19ZaNkT27MYQWZi5OYNrrHZVZVIvV2nm+i21bm/tZ1Lj2oza4Jdjxu7M4L+p8Vy9/INaD35n4BU3+fVguf7+pyf+IFypW9vQT3uWfJYX+okZq8HPc+Z/rOc7CztN/WP5L0VDZumKU3w7Dpy28qVONOhDgksvuXYbdKWQtwxNwNvc7yXHmSd66VOjGmsRRwrm7q3E9dR5YX1SswZsjI5rmywbVqqlaTfasee45+0q3V20+/d5/oKSoscuHxUNj0OrtI557/AD/TBDZVPq7aPfv8/wBC3HpK4s5bnTOsqhTqXB25TisEJPJDG6ymQ4Fj0w80tI9R5+JF5XSfWFVQ4OSwT1oOJGB6kC4RvDMRYgjDFqiNMgT0sg6sENM44KWhlbuUuBGZ09BW7hsaZE9JW6rYMSeBa2IuRgWtjcSeCLmxpcU8EHJguUEcsV0Blgxp4FraHNlScSSrMmZKoOJphXJ2Puq3E1xqJlplDI71WOPgQPerYUKkuEWUVr62p+3UiveSDQUx9kDvcFojZVnyOVU23ZrhLPgmbeg9DCKz5HDaZ2APVaN1+0/msF3ZXc5OnCG7tPGdJNtXN5F2lrD1HjVJ7m+eF2Lt7TTkponElzWOcbXLhmbC3HsCy/w2/hHcn7mjz9K923bUoUqMnGMeCjjtzv7csoTauwON7uYOIY4YfeCVKlO6g3CdKTfLc19DpUemG1oR6upSUnybi0/fjc/gSaRoY5X4n3dZoaBezbDuz967llsuFGklPfLizXsu9ubG26qOMtuT3b8v99hcgEcbcDLNb2A2XMr2l7Wqxq9Wko8I5Xbnfv58zzN6r+9rq4qxzjgm+S95FMQLYXYufYvQ2tWtUTdWGns35yda1rV6mrrYaezvBTuu6x4tcB3qvaMpU6KqR/DKLfhneVbRnKFJTj+GSb8OZXL10E01lG1STWUWqY4WF53nd8l5zaT9MuqdpDgnmX77l8WcG/k7m4hbx4Lj9fJfEpGQr0cUksI7aSSSQNomMO2PNGB5GmVAgbZMRwYqV5vQfQFdh9KS6sl6YxelFHVoPS5C25RoQekyYdoUaUPrZMIujcSTkxwao5JqLHhqWS1QHBqWSagHClkegOBGR6BbNGQ6sGBGQ6sBanki4AEZJsASTwGZKksvgUzxFZbwaFNq7M/MgRjm/I+QzWuna1JcdxyLjalvT3J5fd9y/FqmPblJ7GNA95PyWmNiubObPbT/AAw82XYdW4W78T/tOt8LKxWdPnvKJbYuXwwvd9zQgpWMyYxrfDPzV8aUI+yjFVu69X25t+/6E11YZxXQALoAGJADSUBkBKAGkpiEgBuKxBG8G6jUpxqQlCXBrHmQqwVSDhLg1gtF0Tus7I8Rnv7uK82obVoLqKayuClu4eL4e84CjtCiupgsrk93Dx5fQrVdRjyGTRu/NdXZmz/RYtyeZy4v6HQsLL0eLct8nx+xXXTN4CmALpANKYhhKAOH2K87qPd9QOEKWskrccIUtRYqBI2JR1FsaKHiNR1FqpDwxLJaqY8MUcligODUsk1AcGpZJqAcKMklENksj0gsmLBNSUbpTZgueNyAAraVKVR4iY7q6pW8dVRm1S6utGczsR+izJvnvXRpWCW+bPM3XSCUsqjHHe+Pka0LGRi0bQ3uC3Qpxjuijg1ripWeakmwulUygaHpgHEgAF6YALkgBdMBXSAV0wAgAXQAMSBDHSJoMjC5MQ26YhJ4I5FZPAtQcCekWoWzT0kdQ2QJbhrLKxeFHKJYZ//Z"/>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p>
        </p:txBody>
      </p:sp>
      <p:sp>
        <p:nvSpPr>
          <p:cNvPr id="3080" name="TextBox 1"/>
          <p:cNvSpPr txBox="1">
            <a:spLocks noChangeArrowheads="1"/>
          </p:cNvSpPr>
          <p:nvPr/>
        </p:nvSpPr>
        <p:spPr bwMode="auto">
          <a:xfrm>
            <a:off x="155575" y="1390650"/>
            <a:ext cx="27225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algn="ctr"/>
            <a:r>
              <a:rPr lang="en-US" altLang="ru-RU" sz="1800" b="1">
                <a:solidFill>
                  <a:schemeClr val="bg1"/>
                </a:solidFill>
                <a:latin typeface="Arial" charset="0"/>
              </a:rPr>
              <a:t>II</a:t>
            </a:r>
            <a:r>
              <a:rPr lang="ru-RU" altLang="ru-RU" sz="1800" b="1">
                <a:solidFill>
                  <a:schemeClr val="bg1"/>
                </a:solidFill>
                <a:latin typeface="Arial" charset="0"/>
              </a:rPr>
              <a:t> корпус </a:t>
            </a:r>
          </a:p>
          <a:p>
            <a:pPr algn="ctr"/>
            <a:r>
              <a:rPr lang="ru-RU" altLang="ru-RU" sz="1800" b="1">
                <a:solidFill>
                  <a:schemeClr val="bg1"/>
                </a:solidFill>
                <a:latin typeface="Arial" charset="0"/>
              </a:rPr>
              <a:t>(ул. Чайковского, 14)</a:t>
            </a:r>
          </a:p>
        </p:txBody>
      </p:sp>
      <p:pic>
        <p:nvPicPr>
          <p:cNvPr id="308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0"/>
            <a:ext cx="6011862"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5425" y="1987550"/>
            <a:ext cx="3022600" cy="259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200" b="1" i="1" dirty="0" smtClean="0">
                <a:solidFill>
                  <a:srgbClr val="0000CC"/>
                </a:solidFill>
                <a:latin typeface="Arial" panose="020B0604020202020204" pitchFamily="34" charset="0"/>
                <a:cs typeface="Arial" panose="020B0604020202020204" pitchFamily="34" charset="0"/>
              </a:rPr>
              <a:t>Сформированность предметных знаний и способов действий</a:t>
            </a:r>
            <a:endParaRPr lang="ru-RU" sz="3400" b="1" i="1" dirty="0" smtClean="0">
              <a:solidFill>
                <a:srgbClr val="0000CC"/>
              </a:solidFill>
              <a:latin typeface="Arial" panose="020B0604020202020204" pitchFamily="34" charset="0"/>
              <a:cs typeface="Arial" panose="020B0604020202020204" pitchFamily="34" charset="0"/>
            </a:endParaRPr>
          </a:p>
        </p:txBody>
      </p:sp>
      <p:sp>
        <p:nvSpPr>
          <p:cNvPr id="9219" name="TextBox 1"/>
          <p:cNvSpPr txBox="1">
            <a:spLocks noChangeArrowheads="1"/>
          </p:cNvSpPr>
          <p:nvPr/>
        </p:nvSpPr>
        <p:spPr bwMode="auto">
          <a:xfrm>
            <a:off x="0" y="1046163"/>
            <a:ext cx="594015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buFont typeface="Arial" charset="0"/>
              <a:buChar char="•"/>
            </a:pPr>
            <a:r>
              <a:rPr lang="ru-RU" altLang="ru-RU" sz="2800">
                <a:solidFill>
                  <a:srgbClr val="003366"/>
                </a:solidFill>
                <a:latin typeface="Arial" charset="0"/>
              </a:rPr>
              <a:t>умение раскрыть содержание работы</a:t>
            </a:r>
          </a:p>
          <a:p>
            <a:pPr marL="342900" indent="-342900">
              <a:buFont typeface="Arial" charset="0"/>
              <a:buChar char="•"/>
            </a:pPr>
            <a:endParaRPr lang="ru-RU" altLang="ru-RU" sz="2800">
              <a:solidFill>
                <a:srgbClr val="003366"/>
              </a:solidFill>
              <a:latin typeface="Arial" charset="0"/>
            </a:endParaRPr>
          </a:p>
          <a:p>
            <a:pPr marL="342900" indent="-342900">
              <a:buFont typeface="Arial" charset="0"/>
              <a:buChar char="•"/>
            </a:pPr>
            <a:r>
              <a:rPr lang="ru-RU" altLang="ru-RU" sz="2800">
                <a:solidFill>
                  <a:srgbClr val="003366"/>
                </a:solidFill>
                <a:latin typeface="Arial" charset="0"/>
              </a:rPr>
              <a:t>грамотно и обоснованно в соответствии с рассматриваемой проблемой/темой использовать имеющиеся знания и способы действий</a:t>
            </a:r>
            <a:endParaRPr lang="ru-RU" altLang="ru-RU">
              <a:solidFill>
                <a:schemeClr val="tx1"/>
              </a:solidFill>
              <a:latin typeface="Arial" charset="0"/>
            </a:endParaRPr>
          </a:p>
        </p:txBody>
      </p:sp>
      <p:pic>
        <p:nvPicPr>
          <p:cNvPr id="9220"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2188084"/>
            <a:ext cx="2890416" cy="4669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200" b="1" i="1" dirty="0" smtClean="0">
                <a:solidFill>
                  <a:srgbClr val="0000CC"/>
                </a:solidFill>
                <a:latin typeface="Arial" panose="020B0604020202020204" pitchFamily="34" charset="0"/>
                <a:cs typeface="Arial" panose="020B0604020202020204" pitchFamily="34" charset="0"/>
              </a:rPr>
              <a:t>Сформированность регулятивных действий</a:t>
            </a:r>
            <a:endParaRPr lang="ru-RU" sz="3400" b="1" i="1" dirty="0" smtClean="0">
              <a:solidFill>
                <a:srgbClr val="0000CC"/>
              </a:solidFill>
              <a:latin typeface="Arial" panose="020B0604020202020204" pitchFamily="34" charset="0"/>
              <a:cs typeface="Arial" panose="020B0604020202020204" pitchFamily="34" charset="0"/>
            </a:endParaRPr>
          </a:p>
        </p:txBody>
      </p:sp>
      <p:sp>
        <p:nvSpPr>
          <p:cNvPr id="10243" name="TextBox 1"/>
          <p:cNvSpPr txBox="1">
            <a:spLocks noChangeArrowheads="1"/>
          </p:cNvSpPr>
          <p:nvPr/>
        </p:nvSpPr>
        <p:spPr bwMode="auto">
          <a:xfrm>
            <a:off x="0" y="1046163"/>
            <a:ext cx="91186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buFont typeface="Arial" charset="0"/>
              <a:buChar char="•"/>
            </a:pPr>
            <a:r>
              <a:rPr lang="ru-RU" altLang="ru-RU" sz="2800">
                <a:solidFill>
                  <a:srgbClr val="003366"/>
                </a:solidFill>
                <a:latin typeface="Arial" charset="0"/>
              </a:rPr>
              <a:t>умение самостоятельно планировать и управлять своей познавательной деятельностью во времени</a:t>
            </a:r>
          </a:p>
          <a:p>
            <a:pPr marL="342900" indent="-342900">
              <a:buFont typeface="Arial" charset="0"/>
              <a:buChar char="•"/>
            </a:pPr>
            <a:r>
              <a:rPr lang="ru-RU" altLang="ru-RU" sz="2800">
                <a:solidFill>
                  <a:srgbClr val="003366"/>
                </a:solidFill>
                <a:latin typeface="Arial" charset="0"/>
              </a:rPr>
              <a:t>использовать ресурсные возможности для достижения целей</a:t>
            </a:r>
          </a:p>
          <a:p>
            <a:pPr marL="342900" indent="-342900">
              <a:buFont typeface="Arial" charset="0"/>
              <a:buChar char="•"/>
            </a:pPr>
            <a:r>
              <a:rPr lang="ru-RU" altLang="ru-RU" sz="2800">
                <a:solidFill>
                  <a:srgbClr val="003366"/>
                </a:solidFill>
                <a:latin typeface="Arial" charset="0"/>
              </a:rPr>
              <a:t>осуществлять выбор стратегий в трудных ситуациях</a:t>
            </a:r>
            <a:endParaRPr lang="ru-RU" altLang="ru-RU">
              <a:solidFill>
                <a:schemeClr val="tx1"/>
              </a:solidFill>
              <a:latin typeface="Arial" charset="0"/>
            </a:endParaRPr>
          </a:p>
        </p:txBody>
      </p:sp>
      <p:pic>
        <p:nvPicPr>
          <p:cNvPr id="1024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3789363"/>
            <a:ext cx="3533775" cy="265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0" y="3817938"/>
            <a:ext cx="26193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200" b="1" i="1" dirty="0" smtClean="0">
                <a:solidFill>
                  <a:srgbClr val="0000CC"/>
                </a:solidFill>
                <a:latin typeface="Arial" panose="020B0604020202020204" pitchFamily="34" charset="0"/>
                <a:cs typeface="Arial" panose="020B0604020202020204" pitchFamily="34" charset="0"/>
              </a:rPr>
              <a:t>Сформированность коммуникативных действий</a:t>
            </a:r>
            <a:endParaRPr lang="ru-RU" sz="3400" b="1" i="1" dirty="0" smtClean="0">
              <a:solidFill>
                <a:srgbClr val="0000CC"/>
              </a:solidFill>
              <a:latin typeface="Arial" panose="020B0604020202020204" pitchFamily="34" charset="0"/>
              <a:cs typeface="Arial" panose="020B0604020202020204" pitchFamily="34" charset="0"/>
            </a:endParaRPr>
          </a:p>
        </p:txBody>
      </p:sp>
      <p:sp>
        <p:nvSpPr>
          <p:cNvPr id="11267" name="TextBox 1"/>
          <p:cNvSpPr txBox="1">
            <a:spLocks noChangeArrowheads="1"/>
          </p:cNvSpPr>
          <p:nvPr/>
        </p:nvSpPr>
        <p:spPr bwMode="auto">
          <a:xfrm>
            <a:off x="25400" y="2780928"/>
            <a:ext cx="9118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buFont typeface="Arial" charset="0"/>
              <a:buChar char="•"/>
            </a:pPr>
            <a:r>
              <a:rPr lang="ru-RU" altLang="ru-RU" sz="2800" dirty="0">
                <a:solidFill>
                  <a:srgbClr val="003366"/>
                </a:solidFill>
                <a:latin typeface="Arial" charset="0"/>
              </a:rPr>
              <a:t>умение ясно, понятно изложить и оформить выполненную работу, представить ее результаты, аргументированно ответить на вопросы</a:t>
            </a:r>
            <a:endParaRPr lang="ru-RU" altLang="ru-RU" dirty="0">
              <a:solidFill>
                <a:schemeClr val="tx1"/>
              </a:solidFill>
              <a:latin typeface="Arial" charset="0"/>
            </a:endParaRPr>
          </a:p>
        </p:txBody>
      </p:sp>
      <p:pic>
        <p:nvPicPr>
          <p:cNvPr id="11268"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Выставление отметки за ИИП</a:t>
            </a:r>
          </a:p>
        </p:txBody>
      </p:sp>
      <p:sp>
        <p:nvSpPr>
          <p:cNvPr id="2" name="TextBox 1"/>
          <p:cNvSpPr txBox="1"/>
          <p:nvPr/>
        </p:nvSpPr>
        <p:spPr>
          <a:xfrm>
            <a:off x="0" y="1046163"/>
            <a:ext cx="9118600" cy="2523768"/>
          </a:xfrm>
          <a:prstGeom prst="rect">
            <a:avLst/>
          </a:prstGeom>
          <a:noFill/>
        </p:spPr>
        <p:txBody>
          <a:bodyPr>
            <a:spAutoFit/>
          </a:bodyPr>
          <a:lstStyle/>
          <a:p>
            <a:pPr marL="342900" indent="-342900">
              <a:buFont typeface="Arial" panose="020B0604020202020204" pitchFamily="34" charset="0"/>
              <a:buChar char="•"/>
              <a:defRPr/>
            </a:pPr>
            <a:r>
              <a:rPr lang="ru-RU" sz="3600" dirty="0">
                <a:solidFill>
                  <a:srgbClr val="003366"/>
                </a:solidFill>
              </a:rPr>
              <a:t>в графу «Проектная деятельность» </a:t>
            </a:r>
            <a:endParaRPr lang="ru-RU" sz="3600" dirty="0" smtClean="0">
              <a:solidFill>
                <a:srgbClr val="003366"/>
              </a:solidFill>
            </a:endParaRPr>
          </a:p>
          <a:p>
            <a:pPr>
              <a:defRPr/>
            </a:pPr>
            <a:r>
              <a:rPr lang="ru-RU" sz="3600" dirty="0" smtClean="0">
                <a:solidFill>
                  <a:srgbClr val="003366"/>
                </a:solidFill>
              </a:rPr>
              <a:t>в </a:t>
            </a:r>
            <a:r>
              <a:rPr lang="ru-RU" sz="3600" dirty="0">
                <a:solidFill>
                  <a:srgbClr val="003366"/>
                </a:solidFill>
              </a:rPr>
              <a:t>классном журнале и личном деле</a:t>
            </a:r>
          </a:p>
          <a:p>
            <a:pPr marL="342900" indent="-342900">
              <a:buFont typeface="Arial" panose="020B0604020202020204" pitchFamily="34" charset="0"/>
              <a:buChar char="•"/>
              <a:defRPr/>
            </a:pPr>
            <a:endParaRPr lang="ru-RU" sz="2800" dirty="0">
              <a:solidFill>
                <a:srgbClr val="003366"/>
              </a:solidFill>
            </a:endParaRPr>
          </a:p>
          <a:p>
            <a:pPr>
              <a:defRPr/>
            </a:pPr>
            <a:endParaRPr lang="ru-RU" sz="2400" dirty="0">
              <a:solidFill>
                <a:srgbClr val="003366"/>
              </a:solidFill>
            </a:endParaRPr>
          </a:p>
          <a:p>
            <a:pPr marL="342900" indent="-342900">
              <a:buFont typeface="Arial" panose="020B0604020202020204" pitchFamily="34" charset="0"/>
              <a:buChar char="•"/>
              <a:defRPr/>
            </a:pPr>
            <a:endParaRPr lang="ru-RU" sz="1400" dirty="0">
              <a:solidFill>
                <a:srgbClr val="003366"/>
              </a:solidFill>
            </a:endParaRPr>
          </a:p>
          <a:p>
            <a:pPr>
              <a:defRPr/>
            </a:pPr>
            <a:endParaRPr lang="ru-RU" sz="2000" dirty="0"/>
          </a:p>
        </p:txBody>
      </p:sp>
      <p:pic>
        <p:nvPicPr>
          <p:cNvPr id="18436"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569931"/>
            <a:ext cx="2047875"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3816" y="3535006"/>
            <a:ext cx="1936750"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59340"/>
            <a:ext cx="8568952" cy="1754326"/>
          </a:xfrm>
          <a:prstGeom prst="rect">
            <a:avLst/>
          </a:prstGeom>
        </p:spPr>
        <p:txBody>
          <a:bodyPr wrap="square">
            <a:spAutoFit/>
          </a:bodyPr>
          <a:lstStyle/>
          <a:p>
            <a:r>
              <a:rPr lang="en-US" dirty="0">
                <a:hlinkClick r:id="rId2"/>
              </a:rPr>
              <a:t>https://sites.google.com/a/vplicei.info/itogovaa-attestacia/%D0%B8%D1%82%D0%BE%D0%B3%D0%BE%D0%B2%D1%8B%D0%B9-%D0%B8%D0%BD%D0%B4%D0%B8%D0%B2%D0%B8%D0%B4%D1%83%D0%B0%D0%BB%D1%8C%D0%BD%D1%8B%D0%B9-%</a:t>
            </a:r>
            <a:r>
              <a:rPr lang="en-US" dirty="0" smtClean="0">
                <a:hlinkClick r:id="rId2"/>
              </a:rPr>
              <a:t>D0%BF%D1%80%D0%BE%D0%B5%D0%BA%D1%82</a:t>
            </a:r>
            <a:r>
              <a:rPr lang="ru-RU" dirty="0" smtClean="0"/>
              <a:t> </a:t>
            </a:r>
            <a:endParaRPr lang="ru-RU" dirty="0"/>
          </a:p>
        </p:txBody>
      </p:sp>
    </p:spTree>
    <p:extLst>
      <p:ext uri="{BB962C8B-B14F-4D97-AF65-F5344CB8AC3E}">
        <p14:creationId xmlns:p14="http://schemas.microsoft.com/office/powerpoint/2010/main" val="1155194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Индивидуальный итоговый проект</a:t>
            </a:r>
          </a:p>
        </p:txBody>
      </p:sp>
      <p:sp>
        <p:nvSpPr>
          <p:cNvPr id="2" name="TextBox 1"/>
          <p:cNvSpPr txBox="1"/>
          <p:nvPr/>
        </p:nvSpPr>
        <p:spPr>
          <a:xfrm>
            <a:off x="63500" y="1066800"/>
            <a:ext cx="9144000" cy="2893100"/>
          </a:xfrm>
          <a:prstGeom prst="rect">
            <a:avLst/>
          </a:prstGeom>
          <a:noFill/>
        </p:spPr>
        <p:txBody>
          <a:bodyPr>
            <a:spAutoFit/>
          </a:bodyPr>
          <a:lstStyle/>
          <a:p>
            <a:pPr marL="457200" indent="-457200">
              <a:buFont typeface="Arial" panose="020B0604020202020204" pitchFamily="34" charset="0"/>
              <a:buChar char="•"/>
              <a:defRPr/>
            </a:pPr>
            <a:endParaRPr lang="ru-RU" sz="1400" dirty="0">
              <a:solidFill>
                <a:srgbClr val="003366"/>
              </a:solidFill>
            </a:endParaRPr>
          </a:p>
          <a:p>
            <a:pPr>
              <a:defRPr/>
            </a:pPr>
            <a:r>
              <a:rPr lang="ru-RU" sz="2400" dirty="0">
                <a:solidFill>
                  <a:srgbClr val="C00000"/>
                </a:solidFill>
              </a:rPr>
              <a:t>разработан в соответствии с требованиями:</a:t>
            </a:r>
          </a:p>
          <a:p>
            <a:pPr marL="342900" indent="-342900">
              <a:buFont typeface="Arial" panose="020B0604020202020204" pitchFamily="34" charset="0"/>
              <a:buChar char="•"/>
              <a:defRPr/>
            </a:pPr>
            <a:r>
              <a:rPr lang="ru-RU" sz="2400" dirty="0">
                <a:solidFill>
                  <a:schemeClr val="tx2">
                    <a:lumMod val="50000"/>
                  </a:schemeClr>
                </a:solidFill>
              </a:rPr>
              <a:t>Ф</a:t>
            </a:r>
            <a:r>
              <a:rPr lang="ru-RU" sz="2400" dirty="0" smtClean="0">
                <a:solidFill>
                  <a:schemeClr val="tx2">
                    <a:lumMod val="50000"/>
                  </a:schemeClr>
                </a:solidFill>
              </a:rPr>
              <a:t>едерального </a:t>
            </a:r>
            <a:r>
              <a:rPr lang="ru-RU" sz="2400" dirty="0">
                <a:solidFill>
                  <a:schemeClr val="tx2">
                    <a:lumMod val="50000"/>
                  </a:schemeClr>
                </a:solidFill>
              </a:rPr>
              <a:t>государственного образовательного стандарта (ФГОС) основного общего образования (ООО)</a:t>
            </a:r>
          </a:p>
          <a:p>
            <a:pPr marL="342900" indent="-342900">
              <a:buFont typeface="Arial" panose="020B0604020202020204" pitchFamily="34" charset="0"/>
              <a:buChar char="•"/>
              <a:defRPr/>
            </a:pPr>
            <a:r>
              <a:rPr lang="ru-RU" sz="2400" dirty="0" smtClean="0">
                <a:solidFill>
                  <a:schemeClr val="tx2">
                    <a:lumMod val="50000"/>
                  </a:schemeClr>
                </a:solidFill>
              </a:rPr>
              <a:t>Федеральной основной </a:t>
            </a:r>
            <a:r>
              <a:rPr lang="ru-RU" sz="2400" dirty="0">
                <a:solidFill>
                  <a:schemeClr val="tx2">
                    <a:lumMod val="50000"/>
                  </a:schemeClr>
                </a:solidFill>
              </a:rPr>
              <a:t>образовательной программы </a:t>
            </a:r>
            <a:r>
              <a:rPr lang="ru-RU" sz="2400" dirty="0" smtClean="0">
                <a:solidFill>
                  <a:schemeClr val="tx2">
                    <a:lumMod val="50000"/>
                  </a:schemeClr>
                </a:solidFill>
              </a:rPr>
              <a:t>(ФООП</a:t>
            </a:r>
            <a:r>
              <a:rPr lang="ru-RU" sz="2400" dirty="0">
                <a:solidFill>
                  <a:schemeClr val="tx2">
                    <a:lumMod val="50000"/>
                  </a:schemeClr>
                </a:solidFill>
              </a:rPr>
              <a:t>) основного общего образования </a:t>
            </a:r>
            <a:endParaRPr lang="ru-RU" sz="2400" dirty="0" smtClean="0">
              <a:solidFill>
                <a:schemeClr val="tx2">
                  <a:lumMod val="50000"/>
                </a:schemeClr>
              </a:solidFill>
            </a:endParaRPr>
          </a:p>
          <a:p>
            <a:pPr marL="342900" indent="-342900">
              <a:buFont typeface="Arial" panose="020B0604020202020204" pitchFamily="34" charset="0"/>
              <a:buChar char="•"/>
              <a:defRPr/>
            </a:pPr>
            <a:r>
              <a:rPr lang="ru-RU" sz="2400" dirty="0" smtClean="0">
                <a:solidFill>
                  <a:schemeClr val="tx2">
                    <a:lumMod val="50000"/>
                  </a:schemeClr>
                </a:solidFill>
              </a:rPr>
              <a:t>программы </a:t>
            </a:r>
            <a:r>
              <a:rPr lang="ru-RU" sz="2400" dirty="0">
                <a:solidFill>
                  <a:schemeClr val="tx2">
                    <a:lumMod val="50000"/>
                  </a:schemeClr>
                </a:solidFill>
              </a:rPr>
              <a:t>формирования универсальных учебных действий (УУД)</a:t>
            </a:r>
          </a:p>
        </p:txBody>
      </p:sp>
      <p:pic>
        <p:nvPicPr>
          <p:cNvPr id="4100"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3657600"/>
            <a:ext cx="4267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075113"/>
            <a:ext cx="3152775"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Индивидуальный итоговый проект</a:t>
            </a:r>
          </a:p>
        </p:txBody>
      </p:sp>
      <p:sp>
        <p:nvSpPr>
          <p:cNvPr id="2" name="TextBox 1"/>
          <p:cNvSpPr txBox="1"/>
          <p:nvPr/>
        </p:nvSpPr>
        <p:spPr>
          <a:xfrm>
            <a:off x="0" y="1046163"/>
            <a:ext cx="8893175" cy="5540375"/>
          </a:xfrm>
          <a:prstGeom prst="rect">
            <a:avLst/>
          </a:prstGeom>
          <a:noFill/>
        </p:spPr>
        <p:txBody>
          <a:bodyPr>
            <a:spAutoFit/>
          </a:bodyPr>
          <a:lstStyle/>
          <a:p>
            <a:pPr marL="342900" indent="-342900">
              <a:buFont typeface="Arial" panose="020B0604020202020204" pitchFamily="34" charset="0"/>
              <a:buChar char="•"/>
              <a:defRPr/>
            </a:pPr>
            <a:r>
              <a:rPr lang="ru-RU" sz="2000" u="sng" dirty="0">
                <a:solidFill>
                  <a:srgbClr val="003366"/>
                </a:solidFill>
              </a:rPr>
              <a:t>оценка уровня сформированности метапредметных результатов</a:t>
            </a:r>
            <a:r>
              <a:rPr lang="ru-RU" sz="2000" dirty="0">
                <a:solidFill>
                  <a:srgbClr val="003366"/>
                </a:solidFill>
              </a:rPr>
              <a:t>, полученных учащимися в ходе освоения междисциплинарных учебных программ </a:t>
            </a:r>
          </a:p>
          <a:p>
            <a:pPr marL="342900" indent="-342900">
              <a:buFont typeface="Arial" panose="020B0604020202020204" pitchFamily="34" charset="0"/>
              <a:buChar char="•"/>
              <a:defRPr/>
            </a:pPr>
            <a:endParaRPr lang="ru-RU" sz="2000" dirty="0">
              <a:solidFill>
                <a:srgbClr val="003366"/>
              </a:solidFill>
            </a:endParaRPr>
          </a:p>
          <a:p>
            <a:pPr marL="342900" indent="-342900">
              <a:buFont typeface="Arial" panose="020B0604020202020204" pitchFamily="34" charset="0"/>
              <a:buChar char="•"/>
              <a:defRPr/>
            </a:pPr>
            <a:r>
              <a:rPr lang="ru-RU" sz="2000" dirty="0">
                <a:solidFill>
                  <a:srgbClr val="003366"/>
                </a:solidFill>
              </a:rPr>
              <a:t>представляет собой учебный проект, выполняемый учащимся в рамках одного или нескольких учебных предметов с целью </a:t>
            </a:r>
            <a:r>
              <a:rPr lang="ru-RU" sz="2000" b="1" dirty="0">
                <a:solidFill>
                  <a:srgbClr val="003366"/>
                </a:solidFill>
              </a:rPr>
              <a:t>демонстрации своих</a:t>
            </a:r>
            <a:r>
              <a:rPr lang="ru-RU" sz="2000" dirty="0">
                <a:solidFill>
                  <a:srgbClr val="003366"/>
                </a:solidFill>
              </a:rPr>
              <a:t> </a:t>
            </a:r>
            <a:r>
              <a:rPr lang="ru-RU" sz="2000" b="1" dirty="0">
                <a:solidFill>
                  <a:srgbClr val="003366"/>
                </a:solidFill>
              </a:rPr>
              <a:t>достижений</a:t>
            </a:r>
            <a:r>
              <a:rPr lang="ru-RU" sz="2000" dirty="0">
                <a:solidFill>
                  <a:srgbClr val="003366"/>
                </a:solidFill>
              </a:rPr>
              <a:t> в самостоятельном освоении содержания и методов избранных областей знаний и видов деятельности, </a:t>
            </a:r>
            <a:r>
              <a:rPr lang="ru-RU" sz="2000" b="1" dirty="0">
                <a:solidFill>
                  <a:srgbClr val="003366"/>
                </a:solidFill>
              </a:rPr>
              <a:t>способности</a:t>
            </a:r>
            <a:r>
              <a:rPr lang="ru-RU" sz="2000" dirty="0">
                <a:solidFill>
                  <a:srgbClr val="003366"/>
                </a:solidFill>
              </a:rPr>
              <a:t> проектировать и осуществлять целесообразную и результативную деятельность </a:t>
            </a:r>
          </a:p>
          <a:p>
            <a:pPr marL="342900" indent="-342900">
              <a:buFont typeface="Arial" panose="020B0604020202020204" pitchFamily="34" charset="0"/>
              <a:buChar char="•"/>
              <a:defRPr/>
            </a:pPr>
            <a:endParaRPr lang="ru-RU" sz="2000" dirty="0">
              <a:solidFill>
                <a:srgbClr val="003366"/>
              </a:solidFill>
            </a:endParaRPr>
          </a:p>
          <a:p>
            <a:pPr marL="342900" indent="-342900">
              <a:buFont typeface="Arial" panose="020B0604020202020204" pitchFamily="34" charset="0"/>
              <a:buChar char="•"/>
              <a:defRPr/>
            </a:pPr>
            <a:r>
              <a:rPr lang="ru-RU" sz="2000" dirty="0">
                <a:solidFill>
                  <a:srgbClr val="003366"/>
                </a:solidFill>
              </a:rPr>
              <a:t>выполнение </a:t>
            </a:r>
            <a:r>
              <a:rPr lang="ru-RU" sz="2000" b="1" dirty="0">
                <a:solidFill>
                  <a:srgbClr val="003366"/>
                </a:solidFill>
              </a:rPr>
              <a:t>обязательно для каждого учащегося</a:t>
            </a:r>
            <a:r>
              <a:rPr lang="ru-RU" sz="2000" dirty="0">
                <a:solidFill>
                  <a:srgbClr val="003366"/>
                </a:solidFill>
              </a:rPr>
              <a:t>, занимающегося по ФГОС </a:t>
            </a:r>
            <a:r>
              <a:rPr lang="ru-RU" sz="2000" dirty="0" smtClean="0">
                <a:solidFill>
                  <a:srgbClr val="003366"/>
                </a:solidFill>
              </a:rPr>
              <a:t>(</a:t>
            </a:r>
            <a:r>
              <a:rPr lang="ru-RU" sz="2000" dirty="0">
                <a:solidFill>
                  <a:srgbClr val="003366"/>
                </a:solidFill>
              </a:rPr>
              <a:t>7</a:t>
            </a:r>
            <a:r>
              <a:rPr lang="ru-RU" sz="2000" dirty="0" smtClean="0">
                <a:solidFill>
                  <a:srgbClr val="003366"/>
                </a:solidFill>
              </a:rPr>
              <a:t>– </a:t>
            </a:r>
            <a:r>
              <a:rPr lang="ru-RU" sz="2000" dirty="0">
                <a:solidFill>
                  <a:srgbClr val="003366"/>
                </a:solidFill>
              </a:rPr>
              <a:t>9 класс)</a:t>
            </a:r>
          </a:p>
          <a:p>
            <a:pPr marL="342900" indent="-342900">
              <a:buFont typeface="Arial" panose="020B0604020202020204" pitchFamily="34" charset="0"/>
              <a:buChar char="•"/>
              <a:defRPr/>
            </a:pPr>
            <a:endParaRPr lang="ru-RU" sz="2000" dirty="0">
              <a:solidFill>
                <a:srgbClr val="003366"/>
              </a:solidFill>
            </a:endParaRPr>
          </a:p>
          <a:p>
            <a:pPr marL="342900" indent="-342900">
              <a:buFont typeface="Arial" panose="020B0604020202020204" pitchFamily="34" charset="0"/>
              <a:buChar char="•"/>
              <a:defRPr/>
            </a:pPr>
            <a:r>
              <a:rPr lang="ru-RU" sz="2000" dirty="0">
                <a:solidFill>
                  <a:srgbClr val="003366"/>
                </a:solidFill>
              </a:rPr>
              <a:t>невыполнение </a:t>
            </a:r>
            <a:r>
              <a:rPr lang="ru-RU" sz="2000" b="1" dirty="0">
                <a:solidFill>
                  <a:srgbClr val="003366"/>
                </a:solidFill>
              </a:rPr>
              <a:t>равноценно получению </a:t>
            </a:r>
            <a:r>
              <a:rPr lang="ru-RU" sz="2000" b="1" dirty="0" smtClean="0">
                <a:solidFill>
                  <a:srgbClr val="003366"/>
                </a:solidFill>
              </a:rPr>
              <a:t>неудовлетворительной </a:t>
            </a:r>
            <a:r>
              <a:rPr lang="ru-RU" sz="2000" b="1" dirty="0">
                <a:solidFill>
                  <a:srgbClr val="003366"/>
                </a:solidFill>
              </a:rPr>
              <a:t>оценки </a:t>
            </a:r>
            <a:r>
              <a:rPr lang="ru-RU" sz="2000" dirty="0">
                <a:solidFill>
                  <a:srgbClr val="003366"/>
                </a:solidFill>
              </a:rPr>
              <a:t>по </a:t>
            </a:r>
            <a:r>
              <a:rPr lang="ru-RU" sz="2000" dirty="0" smtClean="0">
                <a:solidFill>
                  <a:srgbClr val="003366"/>
                </a:solidFill>
              </a:rPr>
              <a:t>одному из учебных предметов</a:t>
            </a:r>
            <a:endParaRPr lang="ru-RU" sz="2000" dirty="0">
              <a:solidFill>
                <a:srgbClr val="003366"/>
              </a:solidFill>
            </a:endParaRPr>
          </a:p>
          <a:p>
            <a:pPr marL="457200" indent="-457200">
              <a:buFont typeface="Arial" panose="020B0604020202020204" pitchFamily="34" charset="0"/>
              <a:buChar char="•"/>
              <a:defRPr/>
            </a:pPr>
            <a:endParaRPr lang="ru-RU" sz="1400" dirty="0">
              <a:solidFill>
                <a:srgbClr val="003366"/>
              </a:solidFill>
            </a:endParaRPr>
          </a:p>
          <a:p>
            <a:pPr>
              <a:defRPr/>
            </a:pPr>
            <a:endParaRPr lang="ru-RU" sz="2000" dirty="0"/>
          </a:p>
        </p:txBody>
      </p:sp>
      <p:pic>
        <p:nvPicPr>
          <p:cNvPr id="512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Цели индивидуального итогового проекта</a:t>
            </a:r>
          </a:p>
        </p:txBody>
      </p:sp>
      <p:sp>
        <p:nvSpPr>
          <p:cNvPr id="6147" name="TextBox 1"/>
          <p:cNvSpPr txBox="1">
            <a:spLocks noChangeArrowheads="1"/>
          </p:cNvSpPr>
          <p:nvPr/>
        </p:nvSpPr>
        <p:spPr bwMode="auto">
          <a:xfrm>
            <a:off x="0" y="1047750"/>
            <a:ext cx="9118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Char char="•"/>
            </a:pPr>
            <a:r>
              <a:rPr lang="ru-RU" sz="2000" b="1" dirty="0">
                <a:solidFill>
                  <a:srgbClr val="003366"/>
                </a:solidFill>
              </a:rPr>
              <a:t>демонстрация способности и готовности </a:t>
            </a:r>
            <a:r>
              <a:rPr lang="ru-RU" sz="2000" dirty="0">
                <a:solidFill>
                  <a:srgbClr val="003366"/>
                </a:solidFill>
              </a:rPr>
              <a:t>обучающегося к освоению знаний, их самостоятельному пополнению, переносу и интеграции</a:t>
            </a:r>
          </a:p>
          <a:p>
            <a:pPr eaLnBrk="1" hangingPunct="1">
              <a:buFont typeface="Arial" charset="0"/>
              <a:buChar char="•"/>
            </a:pPr>
            <a:endParaRPr lang="ru-RU" sz="2000" dirty="0">
              <a:solidFill>
                <a:srgbClr val="003366"/>
              </a:solidFill>
            </a:endParaRPr>
          </a:p>
          <a:p>
            <a:pPr eaLnBrk="1" hangingPunct="1">
              <a:buFont typeface="Arial" charset="0"/>
              <a:buChar char="•"/>
            </a:pPr>
            <a:r>
              <a:rPr lang="ru-RU" sz="2000" b="1" dirty="0">
                <a:solidFill>
                  <a:srgbClr val="003366"/>
                </a:solidFill>
              </a:rPr>
              <a:t>выявление</a:t>
            </a:r>
            <a:r>
              <a:rPr lang="ru-RU" sz="2000" dirty="0">
                <a:solidFill>
                  <a:srgbClr val="003366"/>
                </a:solidFill>
              </a:rPr>
              <a:t> у обучающегося </a:t>
            </a:r>
            <a:r>
              <a:rPr lang="ru-RU" sz="2000" b="1" dirty="0">
                <a:solidFill>
                  <a:srgbClr val="003366"/>
                </a:solidFill>
              </a:rPr>
              <a:t>способности </a:t>
            </a:r>
            <a:r>
              <a:rPr lang="ru-RU" sz="2000" dirty="0">
                <a:solidFill>
                  <a:srgbClr val="003366"/>
                </a:solidFill>
              </a:rPr>
              <a:t>к сотрудничеству и </a:t>
            </a:r>
            <a:r>
              <a:rPr lang="ru-RU" sz="2000" dirty="0" smtClean="0">
                <a:solidFill>
                  <a:srgbClr val="003366"/>
                </a:solidFill>
              </a:rPr>
              <a:t>коммуникации</a:t>
            </a:r>
          </a:p>
          <a:p>
            <a:pPr marL="0" indent="0" eaLnBrk="1" hangingPunct="1"/>
            <a:endParaRPr lang="ru-RU" sz="2000" dirty="0">
              <a:solidFill>
                <a:srgbClr val="003366"/>
              </a:solidFill>
            </a:endParaRPr>
          </a:p>
          <a:p>
            <a:pPr eaLnBrk="1" hangingPunct="1">
              <a:buFont typeface="Arial" charset="0"/>
              <a:buChar char="•"/>
            </a:pPr>
            <a:r>
              <a:rPr lang="ru-RU" sz="2000" b="1" dirty="0">
                <a:solidFill>
                  <a:srgbClr val="003366"/>
                </a:solidFill>
              </a:rPr>
              <a:t>формирование</a:t>
            </a:r>
            <a:r>
              <a:rPr lang="ru-RU" sz="2000" dirty="0">
                <a:solidFill>
                  <a:srgbClr val="003366"/>
                </a:solidFill>
              </a:rPr>
              <a:t> </a:t>
            </a:r>
            <a:r>
              <a:rPr lang="ru-RU" sz="2000" b="1" dirty="0">
                <a:solidFill>
                  <a:srgbClr val="003366"/>
                </a:solidFill>
              </a:rPr>
              <a:t>способности</a:t>
            </a:r>
            <a:r>
              <a:rPr lang="ru-RU" sz="2000" dirty="0">
                <a:solidFill>
                  <a:srgbClr val="003366"/>
                </a:solidFill>
              </a:rPr>
              <a:t> к решению личностно и социально значимых проблем и воплощение найденных решений в практику</a:t>
            </a:r>
          </a:p>
          <a:p>
            <a:pPr eaLnBrk="1" hangingPunct="1">
              <a:buFont typeface="Arial" charset="0"/>
              <a:buChar char="•"/>
            </a:pPr>
            <a:endParaRPr lang="ru-RU" sz="2000" dirty="0">
              <a:solidFill>
                <a:srgbClr val="003366"/>
              </a:solidFill>
            </a:endParaRPr>
          </a:p>
          <a:p>
            <a:pPr eaLnBrk="1" hangingPunct="1">
              <a:buFont typeface="Arial" charset="0"/>
              <a:buChar char="•"/>
            </a:pPr>
            <a:r>
              <a:rPr lang="ru-RU" sz="2000" b="1" dirty="0">
                <a:solidFill>
                  <a:srgbClr val="003366"/>
                </a:solidFill>
              </a:rPr>
              <a:t>оценка</a:t>
            </a:r>
            <a:r>
              <a:rPr lang="ru-RU" sz="2000" dirty="0">
                <a:solidFill>
                  <a:srgbClr val="003366"/>
                </a:solidFill>
              </a:rPr>
              <a:t> </a:t>
            </a:r>
            <a:r>
              <a:rPr lang="ru-RU" sz="2000" b="1" dirty="0">
                <a:solidFill>
                  <a:srgbClr val="003366"/>
                </a:solidFill>
              </a:rPr>
              <a:t>способности</a:t>
            </a:r>
            <a:r>
              <a:rPr lang="ru-RU" sz="2000" dirty="0">
                <a:solidFill>
                  <a:srgbClr val="003366"/>
                </a:solidFill>
              </a:rPr>
              <a:t> и </a:t>
            </a:r>
            <a:r>
              <a:rPr lang="ru-RU" sz="2000" b="1" dirty="0">
                <a:solidFill>
                  <a:srgbClr val="003366"/>
                </a:solidFill>
              </a:rPr>
              <a:t>готовности</a:t>
            </a:r>
            <a:r>
              <a:rPr lang="ru-RU" sz="2000" dirty="0">
                <a:solidFill>
                  <a:srgbClr val="003366"/>
                </a:solidFill>
              </a:rPr>
              <a:t> обучающегося к использованию ИКТ в целях обучения и развития</a:t>
            </a:r>
          </a:p>
          <a:p>
            <a:pPr eaLnBrk="1" hangingPunct="1">
              <a:buFont typeface="Arial" charset="0"/>
              <a:buChar char="•"/>
            </a:pPr>
            <a:endParaRPr lang="ru-RU" sz="2000" dirty="0">
              <a:solidFill>
                <a:srgbClr val="003366"/>
              </a:solidFill>
            </a:endParaRPr>
          </a:p>
          <a:p>
            <a:pPr eaLnBrk="1" hangingPunct="1">
              <a:buFont typeface="Arial" charset="0"/>
              <a:buChar char="•"/>
            </a:pPr>
            <a:r>
              <a:rPr lang="ru-RU" sz="2000" b="1" dirty="0">
                <a:solidFill>
                  <a:srgbClr val="003366"/>
                </a:solidFill>
              </a:rPr>
              <a:t>определение </a:t>
            </a:r>
            <a:r>
              <a:rPr lang="ru-RU" sz="2000" b="1" dirty="0" smtClean="0">
                <a:solidFill>
                  <a:srgbClr val="003366"/>
                </a:solidFill>
              </a:rPr>
              <a:t>уровня</a:t>
            </a:r>
            <a:r>
              <a:rPr lang="ru-RU" sz="2000" dirty="0" smtClean="0">
                <a:solidFill>
                  <a:srgbClr val="003366"/>
                </a:solidFill>
              </a:rPr>
              <a:t> </a:t>
            </a:r>
            <a:r>
              <a:rPr lang="ru-RU" sz="2000" dirty="0" err="1">
                <a:solidFill>
                  <a:srgbClr val="003366"/>
                </a:solidFill>
              </a:rPr>
              <a:t>сформированности</a:t>
            </a:r>
            <a:r>
              <a:rPr lang="ru-RU" sz="2000" dirty="0">
                <a:solidFill>
                  <a:srgbClr val="003366"/>
                </a:solidFill>
              </a:rPr>
              <a:t> способности к самоорганизации, </a:t>
            </a:r>
            <a:r>
              <a:rPr lang="ru-RU" sz="2000" dirty="0" err="1">
                <a:solidFill>
                  <a:srgbClr val="003366"/>
                </a:solidFill>
              </a:rPr>
              <a:t>саморегуляции</a:t>
            </a:r>
            <a:r>
              <a:rPr lang="ru-RU" sz="2000" dirty="0">
                <a:solidFill>
                  <a:srgbClr val="003366"/>
                </a:solidFill>
              </a:rPr>
              <a:t> и рефлексии</a:t>
            </a:r>
            <a:endParaRPr lang="ru-RU" sz="2000" dirty="0"/>
          </a:p>
        </p:txBody>
      </p:sp>
      <p:pic>
        <p:nvPicPr>
          <p:cNvPr id="6148"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4437113"/>
            <a:ext cx="1954312"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Типы и формы представления ИИП</a:t>
            </a:r>
          </a:p>
        </p:txBody>
      </p:sp>
      <p:pic>
        <p:nvPicPr>
          <p:cNvPr id="1945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Таблица 2"/>
          <p:cNvGraphicFramePr>
            <a:graphicFrameLocks noGrp="1"/>
          </p:cNvGraphicFramePr>
          <p:nvPr/>
        </p:nvGraphicFramePr>
        <p:xfrm>
          <a:off x="250825" y="1196975"/>
          <a:ext cx="8866188" cy="5095876"/>
        </p:xfrm>
        <a:graphic>
          <a:graphicData uri="http://schemas.openxmlformats.org/drawingml/2006/table">
            <a:tbl>
              <a:tblPr firstRow="1" bandRow="1">
                <a:tableStyleId>{5C22544A-7EE6-4342-B048-85BDC9FD1C3A}</a:tableStyleId>
              </a:tblPr>
              <a:tblGrid>
                <a:gridCol w="2160155"/>
                <a:gridCol w="2376170"/>
                <a:gridCol w="4329863"/>
              </a:tblGrid>
              <a:tr h="370886">
                <a:tc>
                  <a:txBody>
                    <a:bodyPr/>
                    <a:lstStyle/>
                    <a:p>
                      <a:r>
                        <a:rPr lang="ru-RU" sz="1800" dirty="0" smtClean="0"/>
                        <a:t>Тип проекта</a:t>
                      </a:r>
                      <a:endParaRPr lang="ru-RU" sz="1800" dirty="0"/>
                    </a:p>
                  </a:txBody>
                  <a:tcPr marL="91436" marR="91436" marT="45726" marB="45726"/>
                </a:tc>
                <a:tc>
                  <a:txBody>
                    <a:bodyPr/>
                    <a:lstStyle/>
                    <a:p>
                      <a:r>
                        <a:rPr lang="ru-RU" sz="1800" dirty="0" smtClean="0"/>
                        <a:t>Цель проекта</a:t>
                      </a:r>
                      <a:endParaRPr lang="ru-RU" sz="1800" dirty="0"/>
                    </a:p>
                  </a:txBody>
                  <a:tcPr marL="91436" marR="91436" marT="45726" marB="45726"/>
                </a:tc>
                <a:tc>
                  <a:txBody>
                    <a:bodyPr/>
                    <a:lstStyle/>
                    <a:p>
                      <a:r>
                        <a:rPr lang="ru-RU" sz="1800" dirty="0" smtClean="0"/>
                        <a:t>Проектный продукт</a:t>
                      </a:r>
                      <a:endParaRPr lang="ru-RU" sz="1800" dirty="0"/>
                    </a:p>
                  </a:txBody>
                  <a:tcPr marL="91436" marR="91436" marT="45726" marB="45726"/>
                </a:tc>
              </a:tr>
              <a:tr h="579192">
                <a:tc>
                  <a:txBody>
                    <a:bodyPr/>
                    <a:lstStyle/>
                    <a:p>
                      <a:r>
                        <a:rPr lang="ru-RU" sz="1600" dirty="0" smtClean="0"/>
                        <a:t>Практико-ориентированный</a:t>
                      </a:r>
                      <a:endParaRPr lang="ru-RU" sz="1600" dirty="0"/>
                    </a:p>
                  </a:txBody>
                  <a:tcPr marL="91436" marR="91436" marT="45726" marB="45726"/>
                </a:tc>
                <a:tc>
                  <a:txBody>
                    <a:bodyPr/>
                    <a:lstStyle/>
                    <a:p>
                      <a:r>
                        <a:rPr lang="ru-RU" sz="1600" dirty="0" smtClean="0"/>
                        <a:t>Решение практических</a:t>
                      </a:r>
                      <a:r>
                        <a:rPr lang="ru-RU" sz="1600" baseline="0" dirty="0" smtClean="0"/>
                        <a:t> задач</a:t>
                      </a:r>
                      <a:endParaRPr lang="ru-RU" sz="1600" dirty="0"/>
                    </a:p>
                  </a:txBody>
                  <a:tcPr marL="91436" marR="91436" marT="45726" marB="45726"/>
                </a:tc>
                <a:tc rowSpan="5">
                  <a:txBody>
                    <a:bodyPr/>
                    <a:lstStyle/>
                    <a:p>
                      <a:r>
                        <a:rPr lang="ru-RU" sz="1600" dirty="0" smtClean="0"/>
                        <a:t>Анализ данных социологического</a:t>
                      </a:r>
                      <a:r>
                        <a:rPr lang="ru-RU" sz="1600" baseline="0" dirty="0" smtClean="0"/>
                        <a:t> опроса, атлас, атрибуты несуществующего государства, бизнес-план, видеофильм, эссе, обзорные материалы. Отчеты о проведенных исследованиях, стендовый доклад, мультимедийный продукт, выставка, газета, журнал, действующая фирма. Игра, коллекция, компьютерная анимация, костюм, макет, модель, музыкальное произведение, проект оформление кабинета, рекреации, школьного двора, пакет рекомендаций, письмо, сценарий праздника, публикация, путеводитель, справочник, система школьного самоуправления, сценарий, статья, сказка, серия иллюстраций, тест, учебное пособие, чертеж, экскурсия и т.д.</a:t>
                      </a:r>
                      <a:endParaRPr lang="ru-RU" sz="1600" dirty="0"/>
                    </a:p>
                  </a:txBody>
                  <a:tcPr marL="91436" marR="91436" marT="45726" marB="45726"/>
                </a:tc>
              </a:tr>
              <a:tr h="823063">
                <a:tc>
                  <a:txBody>
                    <a:bodyPr/>
                    <a:lstStyle/>
                    <a:p>
                      <a:r>
                        <a:rPr lang="ru-RU" sz="1600" dirty="0" smtClean="0"/>
                        <a:t>Исследовательский</a:t>
                      </a:r>
                      <a:endParaRPr lang="ru-RU" sz="1600" dirty="0"/>
                    </a:p>
                  </a:txBody>
                  <a:tcPr marL="91436" marR="91436" marT="45726" marB="45726"/>
                </a:tc>
                <a:tc>
                  <a:txBody>
                    <a:bodyPr/>
                    <a:lstStyle/>
                    <a:p>
                      <a:r>
                        <a:rPr lang="ru-RU" sz="1600" dirty="0" smtClean="0"/>
                        <a:t>Доказательство или опровержение какой-либо гипотезы</a:t>
                      </a:r>
                      <a:endParaRPr lang="ru-RU" sz="1600" dirty="0"/>
                    </a:p>
                  </a:txBody>
                  <a:tcPr marL="91436" marR="91436" marT="45726" marB="45726"/>
                </a:tc>
                <a:tc vMerge="1">
                  <a:txBody>
                    <a:bodyPr/>
                    <a:lstStyle/>
                    <a:p>
                      <a:endParaRPr lang="ru-RU" sz="1600" dirty="0"/>
                    </a:p>
                  </a:txBody>
                  <a:tcPr/>
                </a:tc>
              </a:tr>
              <a:tr h="823063">
                <a:tc>
                  <a:txBody>
                    <a:bodyPr/>
                    <a:lstStyle/>
                    <a:p>
                      <a:r>
                        <a:rPr lang="ru-RU" sz="1600" dirty="0" smtClean="0"/>
                        <a:t>Информационный</a:t>
                      </a:r>
                      <a:endParaRPr lang="ru-RU" sz="1600" dirty="0"/>
                    </a:p>
                  </a:txBody>
                  <a:tcPr marL="91436" marR="91436" marT="45726" marB="45726"/>
                </a:tc>
                <a:tc>
                  <a:txBody>
                    <a:bodyPr/>
                    <a:lstStyle/>
                    <a:p>
                      <a:r>
                        <a:rPr lang="ru-RU" sz="1600" dirty="0" smtClean="0"/>
                        <a:t>Сбор информации о каком-либо объекте или явлении</a:t>
                      </a:r>
                      <a:endParaRPr lang="ru-RU" sz="1600" dirty="0"/>
                    </a:p>
                  </a:txBody>
                  <a:tcPr marL="91436" marR="91436" marT="45726" marB="45726"/>
                </a:tc>
                <a:tc vMerge="1">
                  <a:txBody>
                    <a:bodyPr/>
                    <a:lstStyle/>
                    <a:p>
                      <a:endParaRPr lang="ru-RU" sz="1600" dirty="0"/>
                    </a:p>
                  </a:txBody>
                  <a:tcPr/>
                </a:tc>
              </a:tr>
              <a:tr h="823063">
                <a:tc>
                  <a:txBody>
                    <a:bodyPr/>
                    <a:lstStyle/>
                    <a:p>
                      <a:r>
                        <a:rPr lang="ru-RU" sz="1600" dirty="0" smtClean="0"/>
                        <a:t>Творческий</a:t>
                      </a:r>
                      <a:endParaRPr lang="ru-RU" sz="1600" dirty="0"/>
                    </a:p>
                  </a:txBody>
                  <a:tcPr marL="91436" marR="91436" marT="45726" marB="45726"/>
                </a:tc>
                <a:tc>
                  <a:txBody>
                    <a:bodyPr/>
                    <a:lstStyle/>
                    <a:p>
                      <a:r>
                        <a:rPr lang="ru-RU" sz="1600" dirty="0" smtClean="0"/>
                        <a:t>Привлечение интереса публики к проблеме проекта</a:t>
                      </a:r>
                      <a:endParaRPr lang="ru-RU" sz="1600" dirty="0"/>
                    </a:p>
                  </a:txBody>
                  <a:tcPr marL="91436" marR="91436" marT="45726" marB="45726"/>
                </a:tc>
                <a:tc vMerge="1">
                  <a:txBody>
                    <a:bodyPr/>
                    <a:lstStyle/>
                    <a:p>
                      <a:endParaRPr lang="ru-RU" sz="1600" dirty="0"/>
                    </a:p>
                  </a:txBody>
                  <a:tcPr/>
                </a:tc>
              </a:tr>
              <a:tr h="1676609">
                <a:tc>
                  <a:txBody>
                    <a:bodyPr/>
                    <a:lstStyle/>
                    <a:p>
                      <a:r>
                        <a:rPr lang="ru-RU" sz="1600" dirty="0" smtClean="0"/>
                        <a:t>Игровой или ролевой</a:t>
                      </a:r>
                      <a:endParaRPr lang="ru-RU" sz="1600" dirty="0"/>
                    </a:p>
                  </a:txBody>
                  <a:tcPr marL="91436" marR="91436" marT="45726" marB="45726"/>
                </a:tc>
                <a:tc>
                  <a:txBody>
                    <a:bodyPr/>
                    <a:lstStyle/>
                    <a:p>
                      <a:r>
                        <a:rPr lang="ru-RU" sz="1600" dirty="0" smtClean="0"/>
                        <a:t>Представление опыта участия в решении проблемы проекта</a:t>
                      </a:r>
                      <a:endParaRPr lang="ru-RU" sz="1600" dirty="0"/>
                    </a:p>
                  </a:txBody>
                  <a:tcPr marL="91436" marR="91436" marT="45726" marB="45726"/>
                </a:tc>
                <a:tc vMerge="1">
                  <a:txBody>
                    <a:bodyPr/>
                    <a:lstStyle/>
                    <a:p>
                      <a:endParaRPr lang="ru-RU" sz="16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Требования к организации проектной деятельности</a:t>
            </a:r>
          </a:p>
        </p:txBody>
      </p:sp>
      <p:sp>
        <p:nvSpPr>
          <p:cNvPr id="2" name="TextBox 1"/>
          <p:cNvSpPr txBox="1"/>
          <p:nvPr/>
        </p:nvSpPr>
        <p:spPr>
          <a:xfrm>
            <a:off x="0" y="1046163"/>
            <a:ext cx="9118600" cy="4585871"/>
          </a:xfrm>
          <a:prstGeom prst="rect">
            <a:avLst/>
          </a:prstGeom>
          <a:noFill/>
        </p:spPr>
        <p:txBody>
          <a:bodyPr>
            <a:spAutoFit/>
          </a:bodyPr>
          <a:lstStyle/>
          <a:p>
            <a:pPr marL="342900" indent="-342900">
              <a:buFont typeface="Arial" panose="020B0604020202020204" pitchFamily="34" charset="0"/>
              <a:buChar char="•"/>
              <a:defRPr/>
            </a:pPr>
            <a:endParaRPr lang="ru-RU" sz="2400" dirty="0" smtClean="0">
              <a:solidFill>
                <a:srgbClr val="003366"/>
              </a:solidFill>
            </a:endParaRPr>
          </a:p>
          <a:p>
            <a:pPr marL="342900" indent="-342900" algn="just">
              <a:buFont typeface="Arial" panose="020B0604020202020204" pitchFamily="34" charset="0"/>
              <a:buChar char="•"/>
              <a:defRPr/>
            </a:pPr>
            <a:r>
              <a:rPr lang="ru-RU" sz="2400" dirty="0" smtClean="0">
                <a:solidFill>
                  <a:srgbClr val="003366"/>
                </a:solidFill>
              </a:rPr>
              <a:t>руководителем </a:t>
            </a:r>
            <a:r>
              <a:rPr lang="ru-RU" sz="2400" dirty="0">
                <a:solidFill>
                  <a:srgbClr val="003366"/>
                </a:solidFill>
              </a:rPr>
              <a:t>ИИП может быть </a:t>
            </a:r>
            <a:r>
              <a:rPr lang="ru-RU" sz="2400" dirty="0" smtClean="0">
                <a:solidFill>
                  <a:srgbClr val="003366"/>
                </a:solidFill>
              </a:rPr>
              <a:t>учитель-предметник или педагогический работник образовательной организации, </a:t>
            </a:r>
            <a:r>
              <a:rPr lang="ru-RU" sz="2400" dirty="0">
                <a:solidFill>
                  <a:srgbClr val="003366"/>
                </a:solidFill>
              </a:rPr>
              <a:t>в которой обучается ученик, </a:t>
            </a:r>
            <a:r>
              <a:rPr lang="ru-RU" sz="2400" dirty="0" smtClean="0">
                <a:solidFill>
                  <a:srgbClr val="003366"/>
                </a:solidFill>
              </a:rPr>
              <a:t>классный руководитель, библиотекарь, </a:t>
            </a:r>
            <a:r>
              <a:rPr lang="ru-RU" sz="2400" dirty="0" smtClean="0">
                <a:solidFill>
                  <a:srgbClr val="FF0000"/>
                </a:solidFill>
              </a:rPr>
              <a:t>сотрудник </a:t>
            </a:r>
            <a:r>
              <a:rPr lang="ru-RU" sz="2400" dirty="0">
                <a:solidFill>
                  <a:srgbClr val="FF0000"/>
                </a:solidFill>
              </a:rPr>
              <a:t>иной организации, в том числе </a:t>
            </a:r>
            <a:r>
              <a:rPr lang="ru-RU" sz="2400" dirty="0" smtClean="0">
                <a:solidFill>
                  <a:srgbClr val="FF0000"/>
                </a:solidFill>
              </a:rPr>
              <a:t>дополнительного </a:t>
            </a:r>
            <a:r>
              <a:rPr lang="ru-RU" sz="2400" dirty="0">
                <a:solidFill>
                  <a:srgbClr val="FF0000"/>
                </a:solidFill>
              </a:rPr>
              <a:t>или профессионального образования </a:t>
            </a:r>
          </a:p>
          <a:p>
            <a:pPr marL="342900" indent="-342900">
              <a:buFont typeface="Arial" panose="020B0604020202020204" pitchFamily="34" charset="0"/>
              <a:buChar char="•"/>
              <a:defRPr/>
            </a:pPr>
            <a:endParaRPr lang="ru-RU" sz="1600" dirty="0">
              <a:solidFill>
                <a:srgbClr val="003366"/>
              </a:solidFill>
            </a:endParaRPr>
          </a:p>
          <a:p>
            <a:pPr marL="342900" indent="-342900">
              <a:buFont typeface="Arial" panose="020B0604020202020204" pitchFamily="34" charset="0"/>
              <a:buChar char="•"/>
              <a:defRPr/>
            </a:pPr>
            <a:r>
              <a:rPr lang="ru-RU" sz="2400" dirty="0">
                <a:solidFill>
                  <a:srgbClr val="003366"/>
                </a:solidFill>
              </a:rPr>
              <a:t>тема проекта определяется обучающимися и утверждается приказом директора </a:t>
            </a:r>
            <a:r>
              <a:rPr lang="ru-RU" sz="2400" b="1" dirty="0">
                <a:solidFill>
                  <a:srgbClr val="003366"/>
                </a:solidFill>
              </a:rPr>
              <a:t>не позднее 1 </a:t>
            </a:r>
            <a:r>
              <a:rPr lang="ru-RU" sz="2400" b="1" dirty="0" smtClean="0">
                <a:solidFill>
                  <a:srgbClr val="003366"/>
                </a:solidFill>
              </a:rPr>
              <a:t>октября </a:t>
            </a:r>
            <a:r>
              <a:rPr lang="ru-RU" sz="2400" b="1" dirty="0">
                <a:solidFill>
                  <a:srgbClr val="003366"/>
                </a:solidFill>
              </a:rPr>
              <a:t>текущего года</a:t>
            </a:r>
          </a:p>
          <a:p>
            <a:pPr marL="342900" indent="-342900">
              <a:buFont typeface="Arial" panose="020B0604020202020204" pitchFamily="34" charset="0"/>
              <a:buChar char="•"/>
              <a:defRPr/>
            </a:pPr>
            <a:endParaRPr lang="ru-RU" sz="1600" dirty="0">
              <a:solidFill>
                <a:srgbClr val="003366"/>
              </a:solidFill>
            </a:endParaRPr>
          </a:p>
          <a:p>
            <a:pPr marL="342900" indent="-342900">
              <a:buFont typeface="Arial" panose="020B0604020202020204" pitchFamily="34" charset="0"/>
              <a:buChar char="•"/>
              <a:defRPr/>
            </a:pPr>
            <a:r>
              <a:rPr lang="ru-RU" sz="2400" dirty="0">
                <a:solidFill>
                  <a:srgbClr val="003366"/>
                </a:solidFill>
              </a:rPr>
              <a:t>обучающемуся предоставляется право выбора темы и руководителя проекта</a:t>
            </a:r>
            <a:endParaRPr lang="ru-RU" sz="1400" dirty="0">
              <a:solidFill>
                <a:srgbClr val="003366"/>
              </a:solidFill>
            </a:endParaRPr>
          </a:p>
          <a:p>
            <a:pPr>
              <a:defRPr/>
            </a:pPr>
            <a:endParaRPr lang="ru-RU" sz="2000" dirty="0"/>
          </a:p>
        </p:txBody>
      </p:sp>
      <p:pic>
        <p:nvPicPr>
          <p:cNvPr id="7172"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4863221"/>
            <a:ext cx="2040951" cy="198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0" y="0"/>
            <a:ext cx="8094663" cy="1268760"/>
          </a:xfrm>
          <a:prstGeom prst="rect">
            <a:avLst/>
          </a:prstGeom>
          <a:solidFill>
            <a:schemeClr val="accent1">
              <a:lumMod val="40000"/>
              <a:lumOff val="60000"/>
            </a:schemeClr>
          </a:solidFill>
          <a:ln>
            <a:noFill/>
          </a:ln>
          <a:extLst/>
        </p:spPr>
        <p:txBody>
          <a:bodyPr/>
          <a:lst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indent="0" algn="just">
              <a:spcBef>
                <a:spcPts val="0"/>
              </a:spcBef>
              <a:spcAft>
                <a:spcPts val="0"/>
              </a:spcAft>
              <a:buNone/>
              <a:tabLst>
                <a:tab pos="522605" algn="l"/>
              </a:tabLst>
            </a:pPr>
            <a:r>
              <a:rPr lang="ru-RU" sz="3000" b="1" i="1" dirty="0">
                <a:solidFill>
                  <a:srgbClr val="0000CC"/>
                </a:solidFill>
                <a:latin typeface="Arial" panose="020B0604020202020204" pitchFamily="34" charset="0"/>
                <a:ea typeface="Times New Roman" panose="02020603050405020304" pitchFamily="18" charset="0"/>
                <a:cs typeface="Arial" panose="020B0604020202020204" pitchFamily="34" charset="0"/>
              </a:rPr>
              <a:t>Круг обязанностей </a:t>
            </a:r>
            <a:r>
              <a:rPr lang="ru-RU" sz="3000" b="1" i="1" dirty="0" smtClean="0">
                <a:solidFill>
                  <a:srgbClr val="0000CC"/>
                </a:solidFill>
                <a:latin typeface="Arial" panose="020B0604020202020204" pitchFamily="34" charset="0"/>
                <a:ea typeface="Times New Roman" panose="02020603050405020304" pitchFamily="18" charset="0"/>
                <a:cs typeface="Arial" panose="020B0604020202020204" pitchFamily="34" charset="0"/>
              </a:rPr>
              <a:t>участников, </a:t>
            </a:r>
            <a:r>
              <a:rPr lang="ru-RU" sz="3000" b="1" i="1" dirty="0">
                <a:solidFill>
                  <a:srgbClr val="0000CC"/>
                </a:solidFill>
                <a:latin typeface="Arial" panose="020B0604020202020204" pitchFamily="34" charset="0"/>
                <a:ea typeface="Times New Roman" panose="02020603050405020304" pitchFamily="18" charset="0"/>
                <a:cs typeface="Arial" panose="020B0604020202020204" pitchFamily="34" charset="0"/>
              </a:rPr>
              <a:t>задействованных в работе над ИИП </a:t>
            </a:r>
            <a:endParaRPr lang="ru-RU" sz="3000" i="1" dirty="0">
              <a:solidFill>
                <a:srgbClr val="0000CC"/>
              </a:solidFill>
              <a:effectLst/>
              <a:latin typeface="Arial" panose="020B0604020202020204" pitchFamily="34" charset="0"/>
              <a:ea typeface="Times New Roman" panose="02020603050405020304" pitchFamily="18" charset="0"/>
              <a:cs typeface="Arial" panose="020B0604020202020204" pitchFamily="34" charset="0"/>
            </a:endParaRPr>
          </a:p>
        </p:txBody>
      </p:sp>
      <p:pic>
        <p:nvPicPr>
          <p:cNvPr id="2048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23731" y="1556792"/>
            <a:ext cx="9118600" cy="5078313"/>
          </a:xfrm>
          <a:prstGeom prst="rect">
            <a:avLst/>
          </a:prstGeom>
          <a:noFill/>
        </p:spPr>
        <p:txBody>
          <a:bodyPr>
            <a:spAutoFit/>
          </a:bodyPr>
          <a:lstStyle/>
          <a:p>
            <a:pPr marL="342900" indent="-342900">
              <a:buFont typeface="Arial" panose="020B0604020202020204" pitchFamily="34" charset="0"/>
              <a:buChar char="•"/>
              <a:defRPr/>
            </a:pPr>
            <a:endParaRPr lang="ru-RU" sz="1000" dirty="0">
              <a:solidFill>
                <a:srgbClr val="003366"/>
              </a:solidFill>
            </a:endParaRPr>
          </a:p>
          <a:p>
            <a:pPr marL="342900" indent="-342900">
              <a:buFont typeface="Arial" panose="020B0604020202020204" pitchFamily="34" charset="0"/>
              <a:buChar char="•"/>
              <a:defRPr/>
            </a:pPr>
            <a:r>
              <a:rPr lang="ru-RU" sz="2800" dirty="0" smtClean="0">
                <a:solidFill>
                  <a:srgbClr val="003366"/>
                </a:solidFill>
                <a:latin typeface="Arial" panose="020B0604020202020204" pitchFamily="34" charset="0"/>
                <a:cs typeface="Arial" panose="020B0604020202020204" pitchFamily="34" charset="0"/>
              </a:rPr>
              <a:t>Заместитель директора: </a:t>
            </a:r>
            <a:r>
              <a:rPr lang="ru-RU" sz="2800" dirty="0" smtClean="0">
                <a:solidFill>
                  <a:srgbClr val="003366"/>
                </a:solidFill>
                <a:latin typeface="Arial" panose="020B0604020202020204" pitchFamily="34" charset="0"/>
                <a:ea typeface="Times New Roman" panose="02020603050405020304" pitchFamily="18" charset="0"/>
                <a:cs typeface="Arial" panose="020B0604020202020204" pitchFamily="34" charset="0"/>
              </a:rPr>
              <a:t>методическая </a:t>
            </a:r>
            <a:r>
              <a:rPr lang="ru-RU" sz="2800" dirty="0">
                <a:solidFill>
                  <a:srgbClr val="003366"/>
                </a:solidFill>
                <a:latin typeface="Arial" panose="020B0604020202020204" pitchFamily="34" charset="0"/>
                <a:ea typeface="Times New Roman" panose="02020603050405020304" pitchFamily="18" charset="0"/>
                <a:cs typeface="Arial" panose="020B0604020202020204" pitchFamily="34" charset="0"/>
              </a:rPr>
              <a:t>и </a:t>
            </a:r>
            <a:r>
              <a:rPr lang="ru-RU" sz="2800" dirty="0" smtClean="0">
                <a:solidFill>
                  <a:srgbClr val="003366"/>
                </a:solidFill>
                <a:latin typeface="Arial" panose="020B0604020202020204" pitchFamily="34" charset="0"/>
                <a:ea typeface="Times New Roman" panose="02020603050405020304" pitchFamily="18" charset="0"/>
                <a:cs typeface="Arial" panose="020B0604020202020204" pitchFamily="34" charset="0"/>
              </a:rPr>
              <a:t>консультационная помощь, организация и проведение защиты </a:t>
            </a:r>
            <a:r>
              <a:rPr lang="ru-RU" sz="2800" dirty="0">
                <a:solidFill>
                  <a:srgbClr val="003366"/>
                </a:solidFill>
                <a:latin typeface="Arial" panose="020B0604020202020204" pitchFamily="34" charset="0"/>
                <a:ea typeface="Times New Roman" panose="02020603050405020304" pitchFamily="18" charset="0"/>
                <a:cs typeface="Arial" panose="020B0604020202020204" pitchFamily="34" charset="0"/>
              </a:rPr>
              <a:t>ИИП</a:t>
            </a:r>
            <a:endParaRPr lang="ru-RU" sz="2800" dirty="0" smtClean="0">
              <a:solidFill>
                <a:srgbClr val="003366"/>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ru-RU" sz="2800" dirty="0">
                <a:solidFill>
                  <a:srgbClr val="003366"/>
                </a:solidFill>
              </a:rPr>
              <a:t>Р</a:t>
            </a:r>
            <a:r>
              <a:rPr lang="ru-RU" sz="2800" dirty="0" smtClean="0">
                <a:solidFill>
                  <a:srgbClr val="003366"/>
                </a:solidFill>
              </a:rPr>
              <a:t>уководитель проекта: соблюдение сроков выполнения проекта</a:t>
            </a:r>
          </a:p>
          <a:p>
            <a:pPr marL="342900" indent="-342900">
              <a:buFont typeface="Arial" panose="020B0604020202020204" pitchFamily="34" charset="0"/>
              <a:buChar char="•"/>
              <a:defRPr/>
            </a:pPr>
            <a:r>
              <a:rPr lang="ru-RU" sz="2800" dirty="0">
                <a:solidFill>
                  <a:srgbClr val="003366"/>
                </a:solidFill>
              </a:rPr>
              <a:t>К</a:t>
            </a:r>
            <a:r>
              <a:rPr lang="ru-RU" sz="2800" dirty="0" smtClean="0">
                <a:solidFill>
                  <a:srgbClr val="003366"/>
                </a:solidFill>
              </a:rPr>
              <a:t>лассный </a:t>
            </a:r>
            <a:r>
              <a:rPr lang="ru-RU" sz="2800" dirty="0">
                <a:solidFill>
                  <a:srgbClr val="003366"/>
                </a:solidFill>
              </a:rPr>
              <a:t>руководитель: охват детей проектной </a:t>
            </a:r>
            <a:r>
              <a:rPr lang="ru-RU" sz="2800" dirty="0" smtClean="0">
                <a:solidFill>
                  <a:srgbClr val="003366"/>
                </a:solidFill>
              </a:rPr>
              <a:t>деятельностью</a:t>
            </a:r>
          </a:p>
          <a:p>
            <a:pPr marL="342900" indent="-342900">
              <a:buFont typeface="Arial" panose="020B0604020202020204" pitchFamily="34" charset="0"/>
              <a:buChar char="•"/>
              <a:defRPr/>
            </a:pPr>
            <a:r>
              <a:rPr lang="ru-RU" sz="2800" dirty="0" smtClean="0">
                <a:solidFill>
                  <a:srgbClr val="003366"/>
                </a:solidFill>
              </a:rPr>
              <a:t>Обучающийся: посещение консультаций, следование плану подготовки ИИП, соблюдение сроков выполнения ИИП </a:t>
            </a:r>
          </a:p>
          <a:p>
            <a:pPr>
              <a:defRPr/>
            </a:pPr>
            <a:endParaRPr lang="ru-RU" sz="1400" dirty="0">
              <a:solidFill>
                <a:srgbClr val="003366"/>
              </a:solidFill>
            </a:endParaRPr>
          </a:p>
          <a:p>
            <a:pPr>
              <a:defRPr/>
            </a:pPr>
            <a:endParaRPr lang="ru-RU" sz="2000" dirty="0"/>
          </a:p>
        </p:txBody>
      </p:sp>
      <p:pic>
        <p:nvPicPr>
          <p:cNvPr id="2048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248" y="5259977"/>
            <a:ext cx="2290621" cy="1604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Этапы и сроки работы над ИИП</a:t>
            </a:r>
          </a:p>
        </p:txBody>
      </p:sp>
      <p:pic>
        <p:nvPicPr>
          <p:cNvPr id="17412"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107503" y="1196752"/>
            <a:ext cx="8928311" cy="4708981"/>
          </a:xfrm>
          <a:prstGeom prst="rect">
            <a:avLst/>
          </a:prstGeom>
        </p:spPr>
        <p:txBody>
          <a:bodyPr wrap="square">
            <a:spAutoFit/>
          </a:bodyPr>
          <a:lstStyle/>
          <a:p>
            <a:endParaRPr lang="ru-RU" sz="1200" dirty="0">
              <a:solidFill>
                <a:srgbClr val="000000"/>
              </a:solidFill>
              <a:latin typeface="Times New Roman" panose="02020603050405020304" pitchFamily="18" charset="0"/>
            </a:endParaRPr>
          </a:p>
          <a:p>
            <a:pPr marL="571500" indent="-571500">
              <a:buFont typeface="Arial" panose="020B0604020202020204" pitchFamily="34" charset="0"/>
              <a:buChar char="•"/>
            </a:pPr>
            <a:r>
              <a:rPr lang="ru-RU" sz="3600" dirty="0" smtClean="0">
                <a:solidFill>
                  <a:srgbClr val="000000"/>
                </a:solidFill>
                <a:latin typeface="Times New Roman" panose="02020603050405020304" pitchFamily="18" charset="0"/>
                <a:cs typeface="Times New Roman" panose="02020603050405020304" pitchFamily="18" charset="0"/>
              </a:rPr>
              <a:t>Подготовительный </a:t>
            </a:r>
            <a:r>
              <a:rPr lang="ru-RU" sz="3600" dirty="0">
                <a:solidFill>
                  <a:srgbClr val="000000"/>
                </a:solidFill>
                <a:latin typeface="Times New Roman" panose="02020603050405020304" pitchFamily="18" charset="0"/>
                <a:cs typeface="Times New Roman" panose="02020603050405020304" pitchFamily="18" charset="0"/>
              </a:rPr>
              <a:t>(сентябрь); </a:t>
            </a:r>
          </a:p>
          <a:p>
            <a:r>
              <a:rPr lang="ru-RU" sz="3600" dirty="0">
                <a:solidFill>
                  <a:srgbClr val="000000"/>
                </a:solidFill>
                <a:latin typeface="Times New Roman" panose="02020603050405020304" pitchFamily="18" charset="0"/>
                <a:cs typeface="Times New Roman" panose="02020603050405020304" pitchFamily="18" charset="0"/>
              </a:rPr>
              <a:t>• </a:t>
            </a:r>
            <a:r>
              <a:rPr lang="ru-RU" sz="3600" dirty="0" smtClean="0">
                <a:solidFill>
                  <a:srgbClr val="000000"/>
                </a:solidFill>
                <a:latin typeface="Times New Roman" panose="02020603050405020304" pitchFamily="18" charset="0"/>
                <a:cs typeface="Times New Roman" panose="02020603050405020304" pitchFamily="18" charset="0"/>
              </a:rPr>
              <a:t>Планирование </a:t>
            </a:r>
            <a:r>
              <a:rPr lang="ru-RU" sz="3600" dirty="0">
                <a:solidFill>
                  <a:srgbClr val="000000"/>
                </a:solidFill>
                <a:latin typeface="Times New Roman" panose="02020603050405020304" pitchFamily="18" charset="0"/>
                <a:cs typeface="Times New Roman" panose="02020603050405020304" pitchFamily="18" charset="0"/>
              </a:rPr>
              <a:t>(октябрь); </a:t>
            </a:r>
          </a:p>
          <a:p>
            <a:r>
              <a:rPr lang="ru-RU" sz="3600" dirty="0">
                <a:solidFill>
                  <a:srgbClr val="000000"/>
                </a:solidFill>
                <a:latin typeface="Times New Roman" panose="02020603050405020304" pitchFamily="18" charset="0"/>
                <a:cs typeface="Times New Roman" panose="02020603050405020304" pitchFamily="18" charset="0"/>
              </a:rPr>
              <a:t>• </a:t>
            </a:r>
            <a:r>
              <a:rPr lang="ru-RU" sz="3600" dirty="0" smtClean="0">
                <a:solidFill>
                  <a:srgbClr val="000000"/>
                </a:solidFill>
                <a:latin typeface="Times New Roman" panose="02020603050405020304" pitchFamily="18" charset="0"/>
                <a:cs typeface="Times New Roman" panose="02020603050405020304" pitchFamily="18" charset="0"/>
              </a:rPr>
              <a:t>Работа </a:t>
            </a:r>
            <a:r>
              <a:rPr lang="ru-RU" sz="3600" dirty="0">
                <a:solidFill>
                  <a:srgbClr val="000000"/>
                </a:solidFill>
                <a:latin typeface="Times New Roman" panose="02020603050405020304" pitchFamily="18" charset="0"/>
                <a:cs typeface="Times New Roman" panose="02020603050405020304" pitchFamily="18" charset="0"/>
              </a:rPr>
              <a:t>над проектом (ноябрь-февраль); </a:t>
            </a:r>
          </a:p>
          <a:p>
            <a:r>
              <a:rPr lang="ru-RU" sz="3600" dirty="0">
                <a:solidFill>
                  <a:srgbClr val="000000"/>
                </a:solidFill>
                <a:latin typeface="Times New Roman" panose="02020603050405020304" pitchFamily="18" charset="0"/>
                <a:cs typeface="Times New Roman" panose="02020603050405020304" pitchFamily="18" charset="0"/>
              </a:rPr>
              <a:t>• </a:t>
            </a:r>
            <a:r>
              <a:rPr lang="ru-RU" sz="3600" dirty="0" smtClean="0">
                <a:solidFill>
                  <a:srgbClr val="000000"/>
                </a:solidFill>
                <a:latin typeface="Times New Roman" panose="02020603050405020304" pitchFamily="18" charset="0"/>
                <a:cs typeface="Times New Roman" panose="02020603050405020304" pitchFamily="18" charset="0"/>
              </a:rPr>
              <a:t>Промежуточная </a:t>
            </a:r>
            <a:r>
              <a:rPr lang="ru-RU" sz="3600" dirty="0">
                <a:solidFill>
                  <a:srgbClr val="000000"/>
                </a:solidFill>
                <a:latin typeface="Times New Roman" panose="02020603050405020304" pitchFamily="18" charset="0"/>
                <a:cs typeface="Times New Roman" panose="02020603050405020304" pitchFamily="18" charset="0"/>
              </a:rPr>
              <a:t>защита, корректировка (при необходимости) </a:t>
            </a:r>
            <a:r>
              <a:rPr lang="ru-RU" sz="3600" dirty="0" smtClean="0">
                <a:solidFill>
                  <a:srgbClr val="000000"/>
                </a:solidFill>
                <a:latin typeface="Times New Roman" panose="02020603050405020304" pitchFamily="18" charset="0"/>
                <a:cs typeface="Times New Roman" panose="02020603050405020304" pitchFamily="18" charset="0"/>
              </a:rPr>
              <a:t>(февраль); </a:t>
            </a:r>
            <a:endParaRPr lang="ru-RU" sz="3600" dirty="0">
              <a:solidFill>
                <a:srgbClr val="000000"/>
              </a:solidFill>
              <a:latin typeface="Times New Roman" panose="02020603050405020304" pitchFamily="18" charset="0"/>
              <a:cs typeface="Times New Roman" panose="02020603050405020304" pitchFamily="18" charset="0"/>
            </a:endParaRPr>
          </a:p>
          <a:p>
            <a:r>
              <a:rPr lang="ru-RU" sz="3600" dirty="0">
                <a:solidFill>
                  <a:srgbClr val="000000"/>
                </a:solidFill>
                <a:latin typeface="Times New Roman" panose="02020603050405020304" pitchFamily="18" charset="0"/>
                <a:cs typeface="Times New Roman" panose="02020603050405020304" pitchFamily="18" charset="0"/>
              </a:rPr>
              <a:t>• </a:t>
            </a:r>
            <a:r>
              <a:rPr lang="ru-RU" sz="3600" dirty="0" smtClean="0">
                <a:solidFill>
                  <a:srgbClr val="000000"/>
                </a:solidFill>
                <a:latin typeface="Times New Roman" panose="02020603050405020304" pitchFamily="18" charset="0"/>
                <a:cs typeface="Times New Roman" panose="02020603050405020304" pitchFamily="18" charset="0"/>
              </a:rPr>
              <a:t>Защита </a:t>
            </a:r>
            <a:r>
              <a:rPr lang="ru-RU" sz="3600" dirty="0">
                <a:solidFill>
                  <a:srgbClr val="000000"/>
                </a:solidFill>
                <a:latin typeface="Times New Roman" panose="02020603050405020304" pitchFamily="18" charset="0"/>
                <a:cs typeface="Times New Roman" panose="02020603050405020304" pitchFamily="18" charset="0"/>
              </a:rPr>
              <a:t>индивидуального итогового проекта, оценка результата. Рефлексия (</a:t>
            </a:r>
            <a:r>
              <a:rPr lang="ru-RU" sz="3600" dirty="0" smtClean="0">
                <a:solidFill>
                  <a:srgbClr val="000000"/>
                </a:solidFill>
                <a:latin typeface="Times New Roman" panose="02020603050405020304" pitchFamily="18" charset="0"/>
                <a:cs typeface="Times New Roman" panose="02020603050405020304" pitchFamily="18" charset="0"/>
              </a:rPr>
              <a:t>март). </a:t>
            </a:r>
            <a:endParaRPr lang="ru-RU" sz="36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200" b="1" i="1" dirty="0" smtClean="0">
                <a:solidFill>
                  <a:srgbClr val="0000CC"/>
                </a:solidFill>
                <a:latin typeface="Arial" panose="020B0604020202020204" pitchFamily="34" charset="0"/>
                <a:cs typeface="Arial" panose="020B0604020202020204" pitchFamily="34" charset="0"/>
              </a:rPr>
              <a:t>Сформированность познавательных учебных действий</a:t>
            </a:r>
            <a:endParaRPr lang="ru-RU" sz="3400" b="1" i="1" dirty="0" smtClean="0">
              <a:solidFill>
                <a:srgbClr val="0000CC"/>
              </a:solidFill>
              <a:latin typeface="Arial" panose="020B0604020202020204" pitchFamily="34" charset="0"/>
              <a:cs typeface="Arial" panose="020B0604020202020204" pitchFamily="34" charset="0"/>
            </a:endParaRPr>
          </a:p>
        </p:txBody>
      </p:sp>
      <p:sp>
        <p:nvSpPr>
          <p:cNvPr id="2" name="TextBox 1"/>
          <p:cNvSpPr txBox="1"/>
          <p:nvPr/>
        </p:nvSpPr>
        <p:spPr>
          <a:xfrm>
            <a:off x="0" y="1046163"/>
            <a:ext cx="7092950" cy="5200650"/>
          </a:xfrm>
          <a:prstGeom prst="rect">
            <a:avLst/>
          </a:prstGeom>
          <a:noFill/>
        </p:spPr>
        <p:txBody>
          <a:bodyPr>
            <a:spAutoFit/>
          </a:bodyPr>
          <a:lstStyle/>
          <a:p>
            <a:pPr marL="342900" indent="-342900">
              <a:buFont typeface="Arial" panose="020B0604020202020204" pitchFamily="34" charset="0"/>
              <a:buChar char="•"/>
              <a:defRPr/>
            </a:pPr>
            <a:r>
              <a:rPr lang="ru-RU" sz="2400" dirty="0">
                <a:solidFill>
                  <a:srgbClr val="003366"/>
                </a:solidFill>
              </a:rPr>
              <a:t>способность к самостоятельному приобретению знаний и решению проблем</a:t>
            </a:r>
          </a:p>
          <a:p>
            <a:pPr marL="342900" indent="-342900">
              <a:buFont typeface="Arial" panose="020B0604020202020204" pitchFamily="34" charset="0"/>
              <a:buChar char="•"/>
              <a:defRPr/>
            </a:pPr>
            <a:endParaRPr lang="ru-RU" sz="2400" dirty="0">
              <a:solidFill>
                <a:srgbClr val="003366"/>
              </a:solidFill>
            </a:endParaRPr>
          </a:p>
          <a:p>
            <a:pPr marL="342900" indent="-342900">
              <a:buFont typeface="Arial" panose="020B0604020202020204" pitchFamily="34" charset="0"/>
              <a:buChar char="•"/>
              <a:defRPr/>
            </a:pPr>
            <a:r>
              <a:rPr lang="ru-RU" sz="2400" dirty="0">
                <a:solidFill>
                  <a:srgbClr val="003366"/>
                </a:solidFill>
              </a:rPr>
              <a:t>умение поставить проблему и выбрать адекватные способы ее решения</a:t>
            </a:r>
          </a:p>
          <a:p>
            <a:pPr marL="342900" indent="-342900">
              <a:buFont typeface="Arial" panose="020B0604020202020204" pitchFamily="34" charset="0"/>
              <a:buChar char="•"/>
              <a:defRPr/>
            </a:pPr>
            <a:endParaRPr lang="ru-RU" sz="2400" dirty="0">
              <a:solidFill>
                <a:srgbClr val="003366"/>
              </a:solidFill>
            </a:endParaRPr>
          </a:p>
          <a:p>
            <a:pPr marL="342900" indent="-342900">
              <a:buFont typeface="Arial" panose="020B0604020202020204" pitchFamily="34" charset="0"/>
              <a:buChar char="•"/>
              <a:defRPr/>
            </a:pPr>
            <a:r>
              <a:rPr lang="ru-RU" sz="2400" dirty="0">
                <a:solidFill>
                  <a:srgbClr val="003366"/>
                </a:solidFill>
              </a:rPr>
              <a:t>поиск и обработка информации</a:t>
            </a:r>
          </a:p>
          <a:p>
            <a:pPr marL="342900" indent="-342900">
              <a:buFont typeface="Arial" panose="020B0604020202020204" pitchFamily="34" charset="0"/>
              <a:buChar char="•"/>
              <a:defRPr/>
            </a:pPr>
            <a:endParaRPr lang="ru-RU" sz="2400" dirty="0">
              <a:solidFill>
                <a:srgbClr val="003366"/>
              </a:solidFill>
            </a:endParaRPr>
          </a:p>
          <a:p>
            <a:pPr marL="342900" indent="-342900">
              <a:buFont typeface="Arial" panose="020B0604020202020204" pitchFamily="34" charset="0"/>
              <a:buChar char="•"/>
              <a:defRPr/>
            </a:pPr>
            <a:r>
              <a:rPr lang="ru-RU" sz="2400" dirty="0">
                <a:solidFill>
                  <a:srgbClr val="003366"/>
                </a:solidFill>
              </a:rPr>
              <a:t>формулировка выводов и обоснование принятого решения</a:t>
            </a:r>
          </a:p>
          <a:p>
            <a:pPr marL="342900" indent="-342900">
              <a:buFont typeface="Arial" panose="020B0604020202020204" pitchFamily="34" charset="0"/>
              <a:buChar char="•"/>
              <a:defRPr/>
            </a:pPr>
            <a:endParaRPr lang="ru-RU" sz="2400" dirty="0">
              <a:solidFill>
                <a:srgbClr val="003366"/>
              </a:solidFill>
            </a:endParaRPr>
          </a:p>
          <a:p>
            <a:pPr marL="342900" indent="-342900">
              <a:buFont typeface="Arial" panose="020B0604020202020204" pitchFamily="34" charset="0"/>
              <a:buChar char="•"/>
              <a:defRPr/>
            </a:pPr>
            <a:r>
              <a:rPr lang="ru-RU" sz="2400" dirty="0">
                <a:solidFill>
                  <a:srgbClr val="003366"/>
                </a:solidFill>
              </a:rPr>
              <a:t>обоснование и создание модели, прогноза, макета, объекта, творческого решения  </a:t>
            </a:r>
            <a:endParaRPr lang="ru-RU" sz="1400" dirty="0">
              <a:solidFill>
                <a:srgbClr val="003366"/>
              </a:solidFill>
            </a:endParaRPr>
          </a:p>
          <a:p>
            <a:pPr>
              <a:defRPr/>
            </a:pPr>
            <a:endParaRPr lang="ru-RU" sz="2000" dirty="0"/>
          </a:p>
        </p:txBody>
      </p:sp>
      <p:pic>
        <p:nvPicPr>
          <p:cNvPr id="8196"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3036888"/>
            <a:ext cx="2555875" cy="380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2192</TotalTime>
  <Words>631</Words>
  <Application>Microsoft Office PowerPoint</Application>
  <PresentationFormat>Экран (4:3)</PresentationFormat>
  <Paragraphs>89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Исполнительная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Евгения А. Ошуркова</cp:lastModifiedBy>
  <cp:revision>215</cp:revision>
  <cp:lastPrinted>2016-02-02T05:17:36Z</cp:lastPrinted>
  <dcterms:created xsi:type="dcterms:W3CDTF">2012-01-20T23:45:05Z</dcterms:created>
  <dcterms:modified xsi:type="dcterms:W3CDTF">2024-09-12T13:50:00Z</dcterms:modified>
</cp:coreProperties>
</file>